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4"/>
  </p:sldMasterIdLst>
  <p:notesMasterIdLst>
    <p:notesMasterId r:id="rId15"/>
  </p:notesMasterIdLst>
  <p:handoutMasterIdLst>
    <p:handoutMasterId r:id="rId16"/>
  </p:handoutMasterIdLst>
  <p:sldIdLst>
    <p:sldId id="262" r:id="rId5"/>
    <p:sldId id="269" r:id="rId6"/>
    <p:sldId id="268" r:id="rId7"/>
    <p:sldId id="271" r:id="rId8"/>
    <p:sldId id="273" r:id="rId9"/>
    <p:sldId id="275" r:id="rId10"/>
    <p:sldId id="274" r:id="rId11"/>
    <p:sldId id="278" r:id="rId12"/>
    <p:sldId id="27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87"/>
  </p:normalViewPr>
  <p:slideViewPr>
    <p:cSldViewPr snapToGrid="0" snapToObjects="1">
      <p:cViewPr varScale="1">
        <p:scale>
          <a:sx n="76" d="100"/>
          <a:sy n="76" d="100"/>
        </p:scale>
        <p:origin x="188" y="64"/>
      </p:cViewPr>
      <p:guideLst/>
    </p:cSldViewPr>
  </p:slideViewPr>
  <p:notesTextViewPr>
    <p:cViewPr>
      <p:scale>
        <a:sx n="1" d="1"/>
        <a:sy n="1" d="1"/>
      </p:scale>
      <p:origin x="0" y="0"/>
    </p:cViewPr>
  </p:notesTextViewPr>
  <p:notesViewPr>
    <p:cSldViewPr snapToGrid="0" snapToObjects="1">
      <p:cViewPr varScale="1">
        <p:scale>
          <a:sx n="87" d="100"/>
          <a:sy n="87" d="100"/>
        </p:scale>
        <p:origin x="384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C34577-ED4A-4FFD-9393-9D9267A76C7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9815CC2-6029-471C-959B-FBE126378B16}">
      <dgm:prSet custT="1"/>
      <dgm:spPr/>
      <dgm:t>
        <a:bodyPr/>
        <a:lstStyle/>
        <a:p>
          <a:pPr>
            <a:lnSpc>
              <a:spcPct val="100000"/>
            </a:lnSpc>
          </a:pPr>
          <a:r>
            <a:rPr lang="en-GB" sz="1200" b="1" dirty="0">
              <a:latin typeface="Poppins" panose="00000500000000000000" pitchFamily="2" charset="0"/>
              <a:cs typeface="Poppins" panose="00000500000000000000" pitchFamily="2" charset="0"/>
            </a:rPr>
            <a:t>Customer ratings </a:t>
          </a:r>
          <a:r>
            <a:rPr lang="en-GB" sz="1200" dirty="0">
              <a:latin typeface="Poppins" panose="00000500000000000000" pitchFamily="2" charset="0"/>
              <a:cs typeface="Poppins" panose="00000500000000000000" pitchFamily="2" charset="0"/>
            </a:rPr>
            <a:t>can </a:t>
          </a:r>
          <a:r>
            <a:rPr lang="en-GB" sz="1200" b="1" dirty="0">
              <a:latin typeface="Poppins" panose="00000500000000000000" pitchFamily="2" charset="0"/>
              <a:cs typeface="Poppins" panose="00000500000000000000" pitchFamily="2" charset="0"/>
            </a:rPr>
            <a:t>impact the customer buying decision</a:t>
          </a:r>
          <a:endParaRPr lang="en-US" sz="1200" dirty="0">
            <a:latin typeface="Poppins" panose="00000500000000000000" pitchFamily="2" charset="0"/>
            <a:cs typeface="Poppins" panose="00000500000000000000" pitchFamily="2" charset="0"/>
          </a:endParaRPr>
        </a:p>
      </dgm:t>
    </dgm:pt>
    <dgm:pt modelId="{31FA5B1D-9E60-49F4-B86A-C7E21A7FE750}" type="parTrans" cxnId="{5C6691EF-5258-47A5-B28D-1689C47983CE}">
      <dgm:prSet/>
      <dgm:spPr/>
      <dgm:t>
        <a:bodyPr/>
        <a:lstStyle/>
        <a:p>
          <a:endParaRPr lang="en-US"/>
        </a:p>
      </dgm:t>
    </dgm:pt>
    <dgm:pt modelId="{A7EAC0CD-1961-4E8A-B849-F3F3FABCD05D}" type="sibTrans" cxnId="{5C6691EF-5258-47A5-B28D-1689C47983CE}">
      <dgm:prSet/>
      <dgm:spPr/>
      <dgm:t>
        <a:bodyPr/>
        <a:lstStyle/>
        <a:p>
          <a:pPr>
            <a:lnSpc>
              <a:spcPct val="100000"/>
            </a:lnSpc>
          </a:pPr>
          <a:endParaRPr lang="en-US"/>
        </a:p>
      </dgm:t>
    </dgm:pt>
    <dgm:pt modelId="{46A2F065-6565-4E80-902D-176CCFC7C19A}">
      <dgm:prSet custT="1"/>
      <dgm:spPr/>
      <dgm:t>
        <a:bodyPr/>
        <a:lstStyle/>
        <a:p>
          <a:pPr>
            <a:lnSpc>
              <a:spcPct val="100000"/>
            </a:lnSpc>
          </a:pPr>
          <a:r>
            <a:rPr lang="en-GB" sz="1200" b="1" dirty="0">
              <a:latin typeface="Poppins" panose="00000500000000000000" pitchFamily="2" charset="0"/>
              <a:cs typeface="Poppins" panose="00000500000000000000" pitchFamily="2" charset="0"/>
            </a:rPr>
            <a:t>Predicting rating </a:t>
          </a:r>
          <a:r>
            <a:rPr lang="en-GB" sz="1200" dirty="0">
              <a:latin typeface="Poppins" panose="00000500000000000000" pitchFamily="2" charset="0"/>
              <a:cs typeface="Poppins" panose="00000500000000000000" pitchFamily="2" charset="0"/>
            </a:rPr>
            <a:t>of products and issue recommendations on crucial information will improve the ratings</a:t>
          </a:r>
          <a:endParaRPr lang="en-US" sz="1200" dirty="0">
            <a:latin typeface="Poppins" panose="00000500000000000000" pitchFamily="2" charset="0"/>
            <a:cs typeface="Poppins" panose="00000500000000000000" pitchFamily="2" charset="0"/>
          </a:endParaRPr>
        </a:p>
      </dgm:t>
    </dgm:pt>
    <dgm:pt modelId="{87BBC14A-51FB-43EB-A47D-8473D1A6477C}" type="parTrans" cxnId="{B7ACC6C5-6F81-4679-AD59-7B31E4AD4110}">
      <dgm:prSet/>
      <dgm:spPr/>
      <dgm:t>
        <a:bodyPr/>
        <a:lstStyle/>
        <a:p>
          <a:endParaRPr lang="en-US"/>
        </a:p>
      </dgm:t>
    </dgm:pt>
    <dgm:pt modelId="{9BB5A084-D574-4717-8204-995523A394B7}" type="sibTrans" cxnId="{B7ACC6C5-6F81-4679-AD59-7B31E4AD4110}">
      <dgm:prSet/>
      <dgm:spPr/>
      <dgm:t>
        <a:bodyPr/>
        <a:lstStyle/>
        <a:p>
          <a:endParaRPr lang="en-US"/>
        </a:p>
      </dgm:t>
    </dgm:pt>
    <dgm:pt modelId="{CA777DEC-5723-491A-80C6-AE53E00C50B2}" type="pres">
      <dgm:prSet presAssocID="{DDC34577-ED4A-4FFD-9393-9D9267A76C7C}" presName="root" presStyleCnt="0">
        <dgm:presLayoutVars>
          <dgm:dir/>
          <dgm:resizeHandles val="exact"/>
        </dgm:presLayoutVars>
      </dgm:prSet>
      <dgm:spPr/>
    </dgm:pt>
    <dgm:pt modelId="{657080F9-CA99-4382-9989-6584FC6C10FA}" type="pres">
      <dgm:prSet presAssocID="{DDC34577-ED4A-4FFD-9393-9D9267A76C7C}" presName="container" presStyleCnt="0">
        <dgm:presLayoutVars>
          <dgm:dir/>
          <dgm:resizeHandles val="exact"/>
        </dgm:presLayoutVars>
      </dgm:prSet>
      <dgm:spPr/>
    </dgm:pt>
    <dgm:pt modelId="{7991F9F0-3EF5-49A0-B3B0-CF69DB169396}" type="pres">
      <dgm:prSet presAssocID="{49815CC2-6029-471C-959B-FBE126378B16}" presName="compNode" presStyleCnt="0"/>
      <dgm:spPr/>
    </dgm:pt>
    <dgm:pt modelId="{CA3740CC-9B41-4D43-B7A5-4AF58593A9A9}" type="pres">
      <dgm:prSet presAssocID="{49815CC2-6029-471C-959B-FBE126378B16}" presName="iconBgRect" presStyleLbl="bgShp" presStyleIdx="0" presStyleCnt="2"/>
      <dgm:spPr/>
    </dgm:pt>
    <dgm:pt modelId="{E6C8DA4D-EE38-4D7B-AB46-502608BCFB5C}" type="pres">
      <dgm:prSet presAssocID="{49815CC2-6029-471C-959B-FBE126378B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opping cart"/>
        </a:ext>
      </dgm:extLst>
    </dgm:pt>
    <dgm:pt modelId="{D31AC35C-AE42-4185-8207-E39D725746B1}" type="pres">
      <dgm:prSet presAssocID="{49815CC2-6029-471C-959B-FBE126378B16}" presName="spaceRect" presStyleCnt="0"/>
      <dgm:spPr/>
    </dgm:pt>
    <dgm:pt modelId="{6F9458F6-39C3-4B09-82E4-1196D52A42B4}" type="pres">
      <dgm:prSet presAssocID="{49815CC2-6029-471C-959B-FBE126378B16}" presName="textRect" presStyleLbl="revTx" presStyleIdx="0" presStyleCnt="2">
        <dgm:presLayoutVars>
          <dgm:chMax val="1"/>
          <dgm:chPref val="1"/>
        </dgm:presLayoutVars>
      </dgm:prSet>
      <dgm:spPr/>
    </dgm:pt>
    <dgm:pt modelId="{947B3591-0189-49C3-B523-C2599E79F6DC}" type="pres">
      <dgm:prSet presAssocID="{A7EAC0CD-1961-4E8A-B849-F3F3FABCD05D}" presName="sibTrans" presStyleLbl="sibTrans2D1" presStyleIdx="0" presStyleCnt="0"/>
      <dgm:spPr/>
    </dgm:pt>
    <dgm:pt modelId="{D00CE7D3-7915-48BE-B7F0-DFB41DBABBDB}" type="pres">
      <dgm:prSet presAssocID="{46A2F065-6565-4E80-902D-176CCFC7C19A}" presName="compNode" presStyleCnt="0"/>
      <dgm:spPr/>
    </dgm:pt>
    <dgm:pt modelId="{F74F4BA7-254F-436B-A518-47E37A583340}" type="pres">
      <dgm:prSet presAssocID="{46A2F065-6565-4E80-902D-176CCFC7C19A}" presName="iconBgRect" presStyleLbl="bgShp" presStyleIdx="1" presStyleCnt="2"/>
      <dgm:spPr/>
    </dgm:pt>
    <dgm:pt modelId="{E3F343E6-3774-4277-916E-771F8DEF4000}" type="pres">
      <dgm:prSet presAssocID="{46A2F065-6565-4E80-902D-176CCFC7C1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53B01F2F-6CA4-4C0C-9ED5-75DB41B0ACE5}" type="pres">
      <dgm:prSet presAssocID="{46A2F065-6565-4E80-902D-176CCFC7C19A}" presName="spaceRect" presStyleCnt="0"/>
      <dgm:spPr/>
    </dgm:pt>
    <dgm:pt modelId="{2E291E32-1A66-4F39-8D8C-DE3D9537BBE0}" type="pres">
      <dgm:prSet presAssocID="{46A2F065-6565-4E80-902D-176CCFC7C19A}" presName="textRect" presStyleLbl="revTx" presStyleIdx="1" presStyleCnt="2">
        <dgm:presLayoutVars>
          <dgm:chMax val="1"/>
          <dgm:chPref val="1"/>
        </dgm:presLayoutVars>
      </dgm:prSet>
      <dgm:spPr/>
    </dgm:pt>
  </dgm:ptLst>
  <dgm:cxnLst>
    <dgm:cxn modelId="{06A9733B-E761-4E95-B1C8-FBF8340AE3CE}" type="presOf" srcId="{49815CC2-6029-471C-959B-FBE126378B16}" destId="{6F9458F6-39C3-4B09-82E4-1196D52A42B4}" srcOrd="0" destOrd="0" presId="urn:microsoft.com/office/officeart/2018/2/layout/IconCircleList"/>
    <dgm:cxn modelId="{271CAA79-D7A7-406A-B1FF-D57B919579BC}" type="presOf" srcId="{46A2F065-6565-4E80-902D-176CCFC7C19A}" destId="{2E291E32-1A66-4F39-8D8C-DE3D9537BBE0}" srcOrd="0" destOrd="0" presId="urn:microsoft.com/office/officeart/2018/2/layout/IconCircleList"/>
    <dgm:cxn modelId="{EC428E80-28A1-44C8-AA33-7420F61CDDE3}" type="presOf" srcId="{DDC34577-ED4A-4FFD-9393-9D9267A76C7C}" destId="{CA777DEC-5723-491A-80C6-AE53E00C50B2}" srcOrd="0" destOrd="0" presId="urn:microsoft.com/office/officeart/2018/2/layout/IconCircleList"/>
    <dgm:cxn modelId="{B7ACC6C5-6F81-4679-AD59-7B31E4AD4110}" srcId="{DDC34577-ED4A-4FFD-9393-9D9267A76C7C}" destId="{46A2F065-6565-4E80-902D-176CCFC7C19A}" srcOrd="1" destOrd="0" parTransId="{87BBC14A-51FB-43EB-A47D-8473D1A6477C}" sibTransId="{9BB5A084-D574-4717-8204-995523A394B7}"/>
    <dgm:cxn modelId="{060667D6-56F8-4D24-BB1C-3DC8F92DA496}" type="presOf" srcId="{A7EAC0CD-1961-4E8A-B849-F3F3FABCD05D}" destId="{947B3591-0189-49C3-B523-C2599E79F6DC}" srcOrd="0" destOrd="0" presId="urn:microsoft.com/office/officeart/2018/2/layout/IconCircleList"/>
    <dgm:cxn modelId="{5C6691EF-5258-47A5-B28D-1689C47983CE}" srcId="{DDC34577-ED4A-4FFD-9393-9D9267A76C7C}" destId="{49815CC2-6029-471C-959B-FBE126378B16}" srcOrd="0" destOrd="0" parTransId="{31FA5B1D-9E60-49F4-B86A-C7E21A7FE750}" sibTransId="{A7EAC0CD-1961-4E8A-B849-F3F3FABCD05D}"/>
    <dgm:cxn modelId="{CEEA372B-5FA0-405B-98F3-45F1124A7211}" type="presParOf" srcId="{CA777DEC-5723-491A-80C6-AE53E00C50B2}" destId="{657080F9-CA99-4382-9989-6584FC6C10FA}" srcOrd="0" destOrd="0" presId="urn:microsoft.com/office/officeart/2018/2/layout/IconCircleList"/>
    <dgm:cxn modelId="{AA6B18D4-CAC7-4321-A46B-C5F44C9AB9A0}" type="presParOf" srcId="{657080F9-CA99-4382-9989-6584FC6C10FA}" destId="{7991F9F0-3EF5-49A0-B3B0-CF69DB169396}" srcOrd="0" destOrd="0" presId="urn:microsoft.com/office/officeart/2018/2/layout/IconCircleList"/>
    <dgm:cxn modelId="{A9C9CE47-2EBD-47D7-BC72-B7E060F5F2B4}" type="presParOf" srcId="{7991F9F0-3EF5-49A0-B3B0-CF69DB169396}" destId="{CA3740CC-9B41-4D43-B7A5-4AF58593A9A9}" srcOrd="0" destOrd="0" presId="urn:microsoft.com/office/officeart/2018/2/layout/IconCircleList"/>
    <dgm:cxn modelId="{42492C79-E89F-4C9E-99A8-CD3EAA9336AD}" type="presParOf" srcId="{7991F9F0-3EF5-49A0-B3B0-CF69DB169396}" destId="{E6C8DA4D-EE38-4D7B-AB46-502608BCFB5C}" srcOrd="1" destOrd="0" presId="urn:microsoft.com/office/officeart/2018/2/layout/IconCircleList"/>
    <dgm:cxn modelId="{60A2906C-42B0-4390-B125-B62BB2BC5ACA}" type="presParOf" srcId="{7991F9F0-3EF5-49A0-B3B0-CF69DB169396}" destId="{D31AC35C-AE42-4185-8207-E39D725746B1}" srcOrd="2" destOrd="0" presId="urn:microsoft.com/office/officeart/2018/2/layout/IconCircleList"/>
    <dgm:cxn modelId="{235654FA-69FC-40C4-A017-66DACEA16A4C}" type="presParOf" srcId="{7991F9F0-3EF5-49A0-B3B0-CF69DB169396}" destId="{6F9458F6-39C3-4B09-82E4-1196D52A42B4}" srcOrd="3" destOrd="0" presId="urn:microsoft.com/office/officeart/2018/2/layout/IconCircleList"/>
    <dgm:cxn modelId="{CEAD8C15-FACC-4481-9617-4D49A56AE201}" type="presParOf" srcId="{657080F9-CA99-4382-9989-6584FC6C10FA}" destId="{947B3591-0189-49C3-B523-C2599E79F6DC}" srcOrd="1" destOrd="0" presId="urn:microsoft.com/office/officeart/2018/2/layout/IconCircleList"/>
    <dgm:cxn modelId="{D06F991A-E18C-479D-B71B-14C671C93DEF}" type="presParOf" srcId="{657080F9-CA99-4382-9989-6584FC6C10FA}" destId="{D00CE7D3-7915-48BE-B7F0-DFB41DBABBDB}" srcOrd="2" destOrd="0" presId="urn:microsoft.com/office/officeart/2018/2/layout/IconCircleList"/>
    <dgm:cxn modelId="{ADF8013B-9108-46E1-8977-D7A144847226}" type="presParOf" srcId="{D00CE7D3-7915-48BE-B7F0-DFB41DBABBDB}" destId="{F74F4BA7-254F-436B-A518-47E37A583340}" srcOrd="0" destOrd="0" presId="urn:microsoft.com/office/officeart/2018/2/layout/IconCircleList"/>
    <dgm:cxn modelId="{539A3E57-77D9-4392-A9F9-2586FB4ED11C}" type="presParOf" srcId="{D00CE7D3-7915-48BE-B7F0-DFB41DBABBDB}" destId="{E3F343E6-3774-4277-916E-771F8DEF4000}" srcOrd="1" destOrd="0" presId="urn:microsoft.com/office/officeart/2018/2/layout/IconCircleList"/>
    <dgm:cxn modelId="{E01CDBE5-38CE-44F4-8E33-85DDB38A5BFF}" type="presParOf" srcId="{D00CE7D3-7915-48BE-B7F0-DFB41DBABBDB}" destId="{53B01F2F-6CA4-4C0C-9ED5-75DB41B0ACE5}" srcOrd="2" destOrd="0" presId="urn:microsoft.com/office/officeart/2018/2/layout/IconCircleList"/>
    <dgm:cxn modelId="{65D632E3-207E-4952-B773-A27D1CF55979}" type="presParOf" srcId="{D00CE7D3-7915-48BE-B7F0-DFB41DBABBDB}" destId="{2E291E32-1A66-4F39-8D8C-DE3D9537BBE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1E5C2F-9CE1-4424-9E63-3830012B7D3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084140-F82E-4FA1-AB74-C51AF9A5C5FE}">
      <dgm:prSet/>
      <dgm:spPr/>
      <dgm:t>
        <a:bodyPr/>
        <a:lstStyle/>
        <a:p>
          <a:r>
            <a:rPr lang="en-GB" b="0" i="0" baseline="0" dirty="0">
              <a:latin typeface="Poppins" panose="00000500000000000000" pitchFamily="2" charset="0"/>
              <a:cs typeface="Poppins" panose="00000500000000000000" pitchFamily="2" charset="0"/>
            </a:rPr>
            <a:t>Explore and analyse the dataset to draw some initial insights, </a:t>
          </a:r>
        </a:p>
        <a:p>
          <a:r>
            <a:rPr lang="en-GB" b="0" i="0" baseline="0" dirty="0">
              <a:latin typeface="Poppins" panose="00000500000000000000" pitchFamily="2" charset="0"/>
              <a:cs typeface="Poppins" panose="00000500000000000000" pitchFamily="2" charset="0"/>
            </a:rPr>
            <a:t>cleaning and preparation</a:t>
          </a:r>
          <a:endParaRPr lang="en-US" dirty="0">
            <a:latin typeface="Poppins" panose="00000500000000000000" pitchFamily="2" charset="0"/>
            <a:cs typeface="Poppins" panose="00000500000000000000" pitchFamily="2" charset="0"/>
          </a:endParaRPr>
        </a:p>
      </dgm:t>
    </dgm:pt>
    <dgm:pt modelId="{76ECF1B5-18B3-4E83-B22B-D17B8A331A79}" type="parTrans" cxnId="{347DEEF3-9840-45C1-967A-0193DD8D24C3}">
      <dgm:prSet/>
      <dgm:spPr/>
      <dgm:t>
        <a:bodyPr/>
        <a:lstStyle/>
        <a:p>
          <a:endParaRPr lang="en-US"/>
        </a:p>
      </dgm:t>
    </dgm:pt>
    <dgm:pt modelId="{E618D875-A971-4D86-865C-A4B1E3795EFA}" type="sibTrans" cxnId="{347DEEF3-9840-45C1-967A-0193DD8D24C3}">
      <dgm:prSet/>
      <dgm:spPr/>
      <dgm:t>
        <a:bodyPr/>
        <a:lstStyle/>
        <a:p>
          <a:endParaRPr lang="en-US"/>
        </a:p>
      </dgm:t>
    </dgm:pt>
    <dgm:pt modelId="{D5D9AD50-BC0A-450A-929D-FE061D723408}">
      <dgm:prSet/>
      <dgm:spPr/>
      <dgm:t>
        <a:bodyPr/>
        <a:lstStyle/>
        <a:p>
          <a:r>
            <a:rPr lang="en-GB" b="0" i="0" baseline="0" dirty="0">
              <a:latin typeface="Poppins" panose="00000500000000000000" pitchFamily="2" charset="0"/>
              <a:cs typeface="Poppins" panose="00000500000000000000" pitchFamily="2" charset="0"/>
            </a:rPr>
            <a:t>Leverage supervised ML to predict the ratings based on the historical data</a:t>
          </a:r>
          <a:endParaRPr lang="en-US" dirty="0">
            <a:latin typeface="Poppins" panose="00000500000000000000" pitchFamily="2" charset="0"/>
            <a:cs typeface="Poppins" panose="00000500000000000000" pitchFamily="2" charset="0"/>
          </a:endParaRPr>
        </a:p>
      </dgm:t>
    </dgm:pt>
    <dgm:pt modelId="{BFE29AA9-25C3-4439-BA8C-9C54D8658172}" type="parTrans" cxnId="{3F3CE146-B849-4D9B-8E4F-494E0F0B8B0D}">
      <dgm:prSet/>
      <dgm:spPr/>
      <dgm:t>
        <a:bodyPr/>
        <a:lstStyle/>
        <a:p>
          <a:endParaRPr lang="en-US"/>
        </a:p>
      </dgm:t>
    </dgm:pt>
    <dgm:pt modelId="{EC9511B8-D4BB-4596-8D09-F90C09C94383}" type="sibTrans" cxnId="{3F3CE146-B849-4D9B-8E4F-494E0F0B8B0D}">
      <dgm:prSet/>
      <dgm:spPr/>
      <dgm:t>
        <a:bodyPr/>
        <a:lstStyle/>
        <a:p>
          <a:endParaRPr lang="en-US"/>
        </a:p>
      </dgm:t>
    </dgm:pt>
    <dgm:pt modelId="{46C82471-15B5-47CF-9B79-C525952A9B6F}">
      <dgm:prSet/>
      <dgm:spPr/>
      <dgm:t>
        <a:bodyPr/>
        <a:lstStyle/>
        <a:p>
          <a:r>
            <a:rPr lang="en-GB" b="0" i="0" baseline="0" dirty="0">
              <a:latin typeface="Poppins" panose="00000500000000000000" pitchFamily="2" charset="0"/>
              <a:cs typeface="Poppins" panose="00000500000000000000" pitchFamily="2" charset="0"/>
            </a:rPr>
            <a:t>Leverage unsupervised ML clustering to group the products based on the available features</a:t>
          </a:r>
          <a:endParaRPr lang="en-US" dirty="0">
            <a:latin typeface="Poppins" panose="00000500000000000000" pitchFamily="2" charset="0"/>
            <a:cs typeface="Poppins" panose="00000500000000000000" pitchFamily="2" charset="0"/>
          </a:endParaRPr>
        </a:p>
      </dgm:t>
    </dgm:pt>
    <dgm:pt modelId="{7D61020A-1BC2-422B-BE04-BDDA226ECB81}" type="parTrans" cxnId="{8A22891D-4FC5-455F-918E-F965A637713B}">
      <dgm:prSet/>
      <dgm:spPr/>
      <dgm:t>
        <a:bodyPr/>
        <a:lstStyle/>
        <a:p>
          <a:endParaRPr lang="en-US"/>
        </a:p>
      </dgm:t>
    </dgm:pt>
    <dgm:pt modelId="{161A7E3B-53F9-4DF6-8867-A7EFBF8BD4DE}" type="sibTrans" cxnId="{8A22891D-4FC5-455F-918E-F965A637713B}">
      <dgm:prSet/>
      <dgm:spPr/>
      <dgm:t>
        <a:bodyPr/>
        <a:lstStyle/>
        <a:p>
          <a:endParaRPr lang="en-US"/>
        </a:p>
      </dgm:t>
    </dgm:pt>
    <dgm:pt modelId="{03624CE3-ECCB-4A2B-AC10-E6476A39A810}" type="pres">
      <dgm:prSet presAssocID="{ED1E5C2F-9CE1-4424-9E63-3830012B7D31}" presName="root" presStyleCnt="0">
        <dgm:presLayoutVars>
          <dgm:dir/>
          <dgm:resizeHandles val="exact"/>
        </dgm:presLayoutVars>
      </dgm:prSet>
      <dgm:spPr/>
    </dgm:pt>
    <dgm:pt modelId="{0453B639-472F-4DF5-A8FC-0AB0F95043C7}" type="pres">
      <dgm:prSet presAssocID="{ED1E5C2F-9CE1-4424-9E63-3830012B7D31}" presName="container" presStyleCnt="0">
        <dgm:presLayoutVars>
          <dgm:dir/>
          <dgm:resizeHandles val="exact"/>
        </dgm:presLayoutVars>
      </dgm:prSet>
      <dgm:spPr/>
    </dgm:pt>
    <dgm:pt modelId="{C3A499C2-D1E1-456E-8255-D182BFC8A02A}" type="pres">
      <dgm:prSet presAssocID="{D2084140-F82E-4FA1-AB74-C51AF9A5C5FE}" presName="compNode" presStyleCnt="0"/>
      <dgm:spPr/>
    </dgm:pt>
    <dgm:pt modelId="{FB6EA78A-0ED8-4611-B00A-B6389D380A67}" type="pres">
      <dgm:prSet presAssocID="{D2084140-F82E-4FA1-AB74-C51AF9A5C5FE}" presName="iconBgRect" presStyleLbl="bgShp" presStyleIdx="0" presStyleCnt="3"/>
      <dgm:spPr/>
    </dgm:pt>
    <dgm:pt modelId="{F88FC042-DAF9-4A1A-9EF4-51B1DC7EE507}" type="pres">
      <dgm:prSet presAssocID="{D2084140-F82E-4FA1-AB74-C51AF9A5C5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38F1EDE-D7DA-4351-B48C-92284DF91EC2}" type="pres">
      <dgm:prSet presAssocID="{D2084140-F82E-4FA1-AB74-C51AF9A5C5FE}" presName="spaceRect" presStyleCnt="0"/>
      <dgm:spPr/>
    </dgm:pt>
    <dgm:pt modelId="{EC211EE2-B119-493D-844F-6FD9B4DE9BD3}" type="pres">
      <dgm:prSet presAssocID="{D2084140-F82E-4FA1-AB74-C51AF9A5C5FE}" presName="textRect" presStyleLbl="revTx" presStyleIdx="0" presStyleCnt="3">
        <dgm:presLayoutVars>
          <dgm:chMax val="1"/>
          <dgm:chPref val="1"/>
        </dgm:presLayoutVars>
      </dgm:prSet>
      <dgm:spPr/>
    </dgm:pt>
    <dgm:pt modelId="{E20EFD3D-E86A-4A02-8FBA-AA554A23435A}" type="pres">
      <dgm:prSet presAssocID="{E618D875-A971-4D86-865C-A4B1E3795EFA}" presName="sibTrans" presStyleLbl="sibTrans2D1" presStyleIdx="0" presStyleCnt="0"/>
      <dgm:spPr/>
    </dgm:pt>
    <dgm:pt modelId="{10184626-3770-4E8E-8466-881C3009D110}" type="pres">
      <dgm:prSet presAssocID="{D5D9AD50-BC0A-450A-929D-FE061D723408}" presName="compNode" presStyleCnt="0"/>
      <dgm:spPr/>
    </dgm:pt>
    <dgm:pt modelId="{901F1BAB-B247-4E8F-842A-D616D07CFCEE}" type="pres">
      <dgm:prSet presAssocID="{D5D9AD50-BC0A-450A-929D-FE061D723408}" presName="iconBgRect" presStyleLbl="bgShp" presStyleIdx="1" presStyleCnt="3"/>
      <dgm:spPr/>
    </dgm:pt>
    <dgm:pt modelId="{8E674A06-5164-4907-BDAB-1933BA287C5D}" type="pres">
      <dgm:prSet presAssocID="{D5D9AD50-BC0A-450A-929D-FE061D7234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062E9A1-EAFC-4600-A780-D7BB956EBB2C}" type="pres">
      <dgm:prSet presAssocID="{D5D9AD50-BC0A-450A-929D-FE061D723408}" presName="spaceRect" presStyleCnt="0"/>
      <dgm:spPr/>
    </dgm:pt>
    <dgm:pt modelId="{877BC2D4-E20A-4C84-B634-0EE44DB50805}" type="pres">
      <dgm:prSet presAssocID="{D5D9AD50-BC0A-450A-929D-FE061D723408}" presName="textRect" presStyleLbl="revTx" presStyleIdx="1" presStyleCnt="3">
        <dgm:presLayoutVars>
          <dgm:chMax val="1"/>
          <dgm:chPref val="1"/>
        </dgm:presLayoutVars>
      </dgm:prSet>
      <dgm:spPr/>
    </dgm:pt>
    <dgm:pt modelId="{6DD35D6B-E93C-4FCB-B6BA-9289A8E40B5E}" type="pres">
      <dgm:prSet presAssocID="{EC9511B8-D4BB-4596-8D09-F90C09C94383}" presName="sibTrans" presStyleLbl="sibTrans2D1" presStyleIdx="0" presStyleCnt="0"/>
      <dgm:spPr/>
    </dgm:pt>
    <dgm:pt modelId="{946023DC-ED7B-4C21-A5EF-9CFAF5556B8D}" type="pres">
      <dgm:prSet presAssocID="{46C82471-15B5-47CF-9B79-C525952A9B6F}" presName="compNode" presStyleCnt="0"/>
      <dgm:spPr/>
    </dgm:pt>
    <dgm:pt modelId="{BD239577-D584-4CCF-83DC-75D015636958}" type="pres">
      <dgm:prSet presAssocID="{46C82471-15B5-47CF-9B79-C525952A9B6F}" presName="iconBgRect" presStyleLbl="bgShp" presStyleIdx="2" presStyleCnt="3"/>
      <dgm:spPr/>
    </dgm:pt>
    <dgm:pt modelId="{32F0AFF1-21C0-484D-98B5-AED245146857}" type="pres">
      <dgm:prSet presAssocID="{46C82471-15B5-47CF-9B79-C525952A9B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F48FD9E-C735-44AA-929C-2E0E5259944D}" type="pres">
      <dgm:prSet presAssocID="{46C82471-15B5-47CF-9B79-C525952A9B6F}" presName="spaceRect" presStyleCnt="0"/>
      <dgm:spPr/>
    </dgm:pt>
    <dgm:pt modelId="{34BBA471-4A99-41C4-9658-CC51E06DE03C}" type="pres">
      <dgm:prSet presAssocID="{46C82471-15B5-47CF-9B79-C525952A9B6F}" presName="textRect" presStyleLbl="revTx" presStyleIdx="2" presStyleCnt="3">
        <dgm:presLayoutVars>
          <dgm:chMax val="1"/>
          <dgm:chPref val="1"/>
        </dgm:presLayoutVars>
      </dgm:prSet>
      <dgm:spPr/>
    </dgm:pt>
  </dgm:ptLst>
  <dgm:cxnLst>
    <dgm:cxn modelId="{E31C8212-58D4-4864-88A1-94209A4F9DD9}" type="presOf" srcId="{EC9511B8-D4BB-4596-8D09-F90C09C94383}" destId="{6DD35D6B-E93C-4FCB-B6BA-9289A8E40B5E}" srcOrd="0" destOrd="0" presId="urn:microsoft.com/office/officeart/2018/2/layout/IconCircleList"/>
    <dgm:cxn modelId="{8A22891D-4FC5-455F-918E-F965A637713B}" srcId="{ED1E5C2F-9CE1-4424-9E63-3830012B7D31}" destId="{46C82471-15B5-47CF-9B79-C525952A9B6F}" srcOrd="2" destOrd="0" parTransId="{7D61020A-1BC2-422B-BE04-BDDA226ECB81}" sibTransId="{161A7E3B-53F9-4DF6-8867-A7EFBF8BD4DE}"/>
    <dgm:cxn modelId="{F523E81D-A74D-43F9-BB2D-43685749092B}" type="presOf" srcId="{46C82471-15B5-47CF-9B79-C525952A9B6F}" destId="{34BBA471-4A99-41C4-9658-CC51E06DE03C}" srcOrd="0" destOrd="0" presId="urn:microsoft.com/office/officeart/2018/2/layout/IconCircleList"/>
    <dgm:cxn modelId="{53E2111E-AAED-456B-8B58-8A94C1533AB1}" type="presOf" srcId="{D2084140-F82E-4FA1-AB74-C51AF9A5C5FE}" destId="{EC211EE2-B119-493D-844F-6FD9B4DE9BD3}" srcOrd="0" destOrd="0" presId="urn:microsoft.com/office/officeart/2018/2/layout/IconCircleList"/>
    <dgm:cxn modelId="{0AC4285D-FAD5-40C4-9ADD-8667F0E36270}" type="presOf" srcId="{ED1E5C2F-9CE1-4424-9E63-3830012B7D31}" destId="{03624CE3-ECCB-4A2B-AC10-E6476A39A810}" srcOrd="0" destOrd="0" presId="urn:microsoft.com/office/officeart/2018/2/layout/IconCircleList"/>
    <dgm:cxn modelId="{5FD85761-9DB7-4ED9-A3E4-F7E00416AC5E}" type="presOf" srcId="{E618D875-A971-4D86-865C-A4B1E3795EFA}" destId="{E20EFD3D-E86A-4A02-8FBA-AA554A23435A}" srcOrd="0" destOrd="0" presId="urn:microsoft.com/office/officeart/2018/2/layout/IconCircleList"/>
    <dgm:cxn modelId="{3F3CE146-B849-4D9B-8E4F-494E0F0B8B0D}" srcId="{ED1E5C2F-9CE1-4424-9E63-3830012B7D31}" destId="{D5D9AD50-BC0A-450A-929D-FE061D723408}" srcOrd="1" destOrd="0" parTransId="{BFE29AA9-25C3-4439-BA8C-9C54D8658172}" sibTransId="{EC9511B8-D4BB-4596-8D09-F90C09C94383}"/>
    <dgm:cxn modelId="{26689554-60EA-40C0-8941-04B656C98C56}" type="presOf" srcId="{D5D9AD50-BC0A-450A-929D-FE061D723408}" destId="{877BC2D4-E20A-4C84-B634-0EE44DB50805}" srcOrd="0" destOrd="0" presId="urn:microsoft.com/office/officeart/2018/2/layout/IconCircleList"/>
    <dgm:cxn modelId="{347DEEF3-9840-45C1-967A-0193DD8D24C3}" srcId="{ED1E5C2F-9CE1-4424-9E63-3830012B7D31}" destId="{D2084140-F82E-4FA1-AB74-C51AF9A5C5FE}" srcOrd="0" destOrd="0" parTransId="{76ECF1B5-18B3-4E83-B22B-D17B8A331A79}" sibTransId="{E618D875-A971-4D86-865C-A4B1E3795EFA}"/>
    <dgm:cxn modelId="{7A63D6F3-84A0-4AB0-A930-4C0FBA59FAF3}" type="presParOf" srcId="{03624CE3-ECCB-4A2B-AC10-E6476A39A810}" destId="{0453B639-472F-4DF5-A8FC-0AB0F95043C7}" srcOrd="0" destOrd="0" presId="urn:microsoft.com/office/officeart/2018/2/layout/IconCircleList"/>
    <dgm:cxn modelId="{F2034EE4-9CA4-44DC-92A7-6C3B9BE5EBD8}" type="presParOf" srcId="{0453B639-472F-4DF5-A8FC-0AB0F95043C7}" destId="{C3A499C2-D1E1-456E-8255-D182BFC8A02A}" srcOrd="0" destOrd="0" presId="urn:microsoft.com/office/officeart/2018/2/layout/IconCircleList"/>
    <dgm:cxn modelId="{2B5DD681-8E9E-4E0C-9A69-1EB66E6001DC}" type="presParOf" srcId="{C3A499C2-D1E1-456E-8255-D182BFC8A02A}" destId="{FB6EA78A-0ED8-4611-B00A-B6389D380A67}" srcOrd="0" destOrd="0" presId="urn:microsoft.com/office/officeart/2018/2/layout/IconCircleList"/>
    <dgm:cxn modelId="{12CE7057-F89F-4BC0-8D64-72CEC8645EF7}" type="presParOf" srcId="{C3A499C2-D1E1-456E-8255-D182BFC8A02A}" destId="{F88FC042-DAF9-4A1A-9EF4-51B1DC7EE507}" srcOrd="1" destOrd="0" presId="urn:microsoft.com/office/officeart/2018/2/layout/IconCircleList"/>
    <dgm:cxn modelId="{B85073EE-E16C-4BC1-B405-24B3813863F0}" type="presParOf" srcId="{C3A499C2-D1E1-456E-8255-D182BFC8A02A}" destId="{B38F1EDE-D7DA-4351-B48C-92284DF91EC2}" srcOrd="2" destOrd="0" presId="urn:microsoft.com/office/officeart/2018/2/layout/IconCircleList"/>
    <dgm:cxn modelId="{DEDFC597-B881-41E4-83FC-110815F04FF1}" type="presParOf" srcId="{C3A499C2-D1E1-456E-8255-D182BFC8A02A}" destId="{EC211EE2-B119-493D-844F-6FD9B4DE9BD3}" srcOrd="3" destOrd="0" presId="urn:microsoft.com/office/officeart/2018/2/layout/IconCircleList"/>
    <dgm:cxn modelId="{A7D2D55A-3824-4BE6-8D39-DD4E750CA0CD}" type="presParOf" srcId="{0453B639-472F-4DF5-A8FC-0AB0F95043C7}" destId="{E20EFD3D-E86A-4A02-8FBA-AA554A23435A}" srcOrd="1" destOrd="0" presId="urn:microsoft.com/office/officeart/2018/2/layout/IconCircleList"/>
    <dgm:cxn modelId="{7C30DE1F-EEB7-4764-A360-D4945EB736D0}" type="presParOf" srcId="{0453B639-472F-4DF5-A8FC-0AB0F95043C7}" destId="{10184626-3770-4E8E-8466-881C3009D110}" srcOrd="2" destOrd="0" presId="urn:microsoft.com/office/officeart/2018/2/layout/IconCircleList"/>
    <dgm:cxn modelId="{D7822294-1818-45DF-9618-939928FD2943}" type="presParOf" srcId="{10184626-3770-4E8E-8466-881C3009D110}" destId="{901F1BAB-B247-4E8F-842A-D616D07CFCEE}" srcOrd="0" destOrd="0" presId="urn:microsoft.com/office/officeart/2018/2/layout/IconCircleList"/>
    <dgm:cxn modelId="{1AE797A5-3945-401A-AC35-A2AE32459C74}" type="presParOf" srcId="{10184626-3770-4E8E-8466-881C3009D110}" destId="{8E674A06-5164-4907-BDAB-1933BA287C5D}" srcOrd="1" destOrd="0" presId="urn:microsoft.com/office/officeart/2018/2/layout/IconCircleList"/>
    <dgm:cxn modelId="{2C4D2793-D80C-4FA8-A1BF-1DBB592B7564}" type="presParOf" srcId="{10184626-3770-4E8E-8466-881C3009D110}" destId="{A062E9A1-EAFC-4600-A780-D7BB956EBB2C}" srcOrd="2" destOrd="0" presId="urn:microsoft.com/office/officeart/2018/2/layout/IconCircleList"/>
    <dgm:cxn modelId="{996475A2-6E28-4A89-95C2-368EE865D93F}" type="presParOf" srcId="{10184626-3770-4E8E-8466-881C3009D110}" destId="{877BC2D4-E20A-4C84-B634-0EE44DB50805}" srcOrd="3" destOrd="0" presId="urn:microsoft.com/office/officeart/2018/2/layout/IconCircleList"/>
    <dgm:cxn modelId="{D46D17FF-D8D3-4448-A385-C659E4C51662}" type="presParOf" srcId="{0453B639-472F-4DF5-A8FC-0AB0F95043C7}" destId="{6DD35D6B-E93C-4FCB-B6BA-9289A8E40B5E}" srcOrd="3" destOrd="0" presId="urn:microsoft.com/office/officeart/2018/2/layout/IconCircleList"/>
    <dgm:cxn modelId="{8103871A-FDC7-4F64-9491-6E1333D5EA8E}" type="presParOf" srcId="{0453B639-472F-4DF5-A8FC-0AB0F95043C7}" destId="{946023DC-ED7B-4C21-A5EF-9CFAF5556B8D}" srcOrd="4" destOrd="0" presId="urn:microsoft.com/office/officeart/2018/2/layout/IconCircleList"/>
    <dgm:cxn modelId="{D497F301-5C8E-4E94-AAF4-E754D644CEE5}" type="presParOf" srcId="{946023DC-ED7B-4C21-A5EF-9CFAF5556B8D}" destId="{BD239577-D584-4CCF-83DC-75D015636958}" srcOrd="0" destOrd="0" presId="urn:microsoft.com/office/officeart/2018/2/layout/IconCircleList"/>
    <dgm:cxn modelId="{8BC9FD83-47CA-4C7F-9F28-D5560478DF7A}" type="presParOf" srcId="{946023DC-ED7B-4C21-A5EF-9CFAF5556B8D}" destId="{32F0AFF1-21C0-484D-98B5-AED245146857}" srcOrd="1" destOrd="0" presId="urn:microsoft.com/office/officeart/2018/2/layout/IconCircleList"/>
    <dgm:cxn modelId="{6C185F06-7449-4C99-A817-23F5B7F19604}" type="presParOf" srcId="{946023DC-ED7B-4C21-A5EF-9CFAF5556B8D}" destId="{5F48FD9E-C735-44AA-929C-2E0E5259944D}" srcOrd="2" destOrd="0" presId="urn:microsoft.com/office/officeart/2018/2/layout/IconCircleList"/>
    <dgm:cxn modelId="{C6C3A4AA-D533-46E8-8F1A-A550C49299BF}" type="presParOf" srcId="{946023DC-ED7B-4C21-A5EF-9CFAF5556B8D}" destId="{34BBA471-4A99-41C4-9658-CC51E06DE03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740CC-9B41-4D43-B7A5-4AF58593A9A9}">
      <dsp:nvSpPr>
        <dsp:cNvPr id="0" name=""/>
        <dsp:cNvSpPr/>
      </dsp:nvSpPr>
      <dsp:spPr>
        <a:xfrm>
          <a:off x="440446" y="1361921"/>
          <a:ext cx="752789" cy="7527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C8DA4D-EE38-4D7B-AB46-502608BCFB5C}">
      <dsp:nvSpPr>
        <dsp:cNvPr id="0" name=""/>
        <dsp:cNvSpPr/>
      </dsp:nvSpPr>
      <dsp:spPr>
        <a:xfrm>
          <a:off x="598532" y="1520007"/>
          <a:ext cx="436618" cy="436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9458F6-39C3-4B09-82E4-1196D52A42B4}">
      <dsp:nvSpPr>
        <dsp:cNvPr id="0" name=""/>
        <dsp:cNvSpPr/>
      </dsp:nvSpPr>
      <dsp:spPr>
        <a:xfrm>
          <a:off x="1354548" y="1361921"/>
          <a:ext cx="1774433" cy="75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1" kern="1200" dirty="0">
              <a:latin typeface="Poppins" panose="00000500000000000000" pitchFamily="2" charset="0"/>
              <a:cs typeface="Poppins" panose="00000500000000000000" pitchFamily="2" charset="0"/>
            </a:rPr>
            <a:t>Customer ratings </a:t>
          </a:r>
          <a:r>
            <a:rPr lang="en-GB" sz="1200" kern="1200" dirty="0">
              <a:latin typeface="Poppins" panose="00000500000000000000" pitchFamily="2" charset="0"/>
              <a:cs typeface="Poppins" panose="00000500000000000000" pitchFamily="2" charset="0"/>
            </a:rPr>
            <a:t>can </a:t>
          </a:r>
          <a:r>
            <a:rPr lang="en-GB" sz="1200" b="1" kern="1200" dirty="0">
              <a:latin typeface="Poppins" panose="00000500000000000000" pitchFamily="2" charset="0"/>
              <a:cs typeface="Poppins" panose="00000500000000000000" pitchFamily="2" charset="0"/>
            </a:rPr>
            <a:t>impact the customer buying decision</a:t>
          </a:r>
          <a:endParaRPr lang="en-US" sz="1200" kern="1200" dirty="0">
            <a:latin typeface="Poppins" panose="00000500000000000000" pitchFamily="2" charset="0"/>
            <a:cs typeface="Poppins" panose="00000500000000000000" pitchFamily="2" charset="0"/>
          </a:endParaRPr>
        </a:p>
      </dsp:txBody>
      <dsp:txXfrm>
        <a:off x="1354548" y="1361921"/>
        <a:ext cx="1774433" cy="752789"/>
      </dsp:txXfrm>
    </dsp:sp>
    <dsp:sp modelId="{F74F4BA7-254F-436B-A518-47E37A583340}">
      <dsp:nvSpPr>
        <dsp:cNvPr id="0" name=""/>
        <dsp:cNvSpPr/>
      </dsp:nvSpPr>
      <dsp:spPr>
        <a:xfrm>
          <a:off x="440446" y="2423296"/>
          <a:ext cx="752789" cy="7527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43E6-3774-4277-916E-771F8DEF4000}">
      <dsp:nvSpPr>
        <dsp:cNvPr id="0" name=""/>
        <dsp:cNvSpPr/>
      </dsp:nvSpPr>
      <dsp:spPr>
        <a:xfrm>
          <a:off x="598532" y="2581382"/>
          <a:ext cx="436618" cy="436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291E32-1A66-4F39-8D8C-DE3D9537BBE0}">
      <dsp:nvSpPr>
        <dsp:cNvPr id="0" name=""/>
        <dsp:cNvSpPr/>
      </dsp:nvSpPr>
      <dsp:spPr>
        <a:xfrm>
          <a:off x="1354548" y="2423296"/>
          <a:ext cx="1774433" cy="75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1" kern="1200" dirty="0">
              <a:latin typeface="Poppins" panose="00000500000000000000" pitchFamily="2" charset="0"/>
              <a:cs typeface="Poppins" panose="00000500000000000000" pitchFamily="2" charset="0"/>
            </a:rPr>
            <a:t>Predicting rating </a:t>
          </a:r>
          <a:r>
            <a:rPr lang="en-GB" sz="1200" kern="1200" dirty="0">
              <a:latin typeface="Poppins" panose="00000500000000000000" pitchFamily="2" charset="0"/>
              <a:cs typeface="Poppins" panose="00000500000000000000" pitchFamily="2" charset="0"/>
            </a:rPr>
            <a:t>of products and issue recommendations on crucial information will improve the ratings</a:t>
          </a:r>
          <a:endParaRPr lang="en-US" sz="1200" kern="1200" dirty="0">
            <a:latin typeface="Poppins" panose="00000500000000000000" pitchFamily="2" charset="0"/>
            <a:cs typeface="Poppins" panose="00000500000000000000" pitchFamily="2" charset="0"/>
          </a:endParaRPr>
        </a:p>
      </dsp:txBody>
      <dsp:txXfrm>
        <a:off x="1354548" y="2423296"/>
        <a:ext cx="1774433" cy="752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EA78A-0ED8-4611-B00A-B6389D380A67}">
      <dsp:nvSpPr>
        <dsp:cNvPr id="0" name=""/>
        <dsp:cNvSpPr/>
      </dsp:nvSpPr>
      <dsp:spPr>
        <a:xfrm>
          <a:off x="34339" y="1583829"/>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FC042-DAF9-4A1A-9EF4-51B1DC7EE507}">
      <dsp:nvSpPr>
        <dsp:cNvPr id="0" name=""/>
        <dsp:cNvSpPr/>
      </dsp:nvSpPr>
      <dsp:spPr>
        <a:xfrm>
          <a:off x="221570" y="1771060"/>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211EE2-B119-493D-844F-6FD9B4DE9BD3}">
      <dsp:nvSpPr>
        <dsp:cNvPr id="0" name=""/>
        <dsp:cNvSpPr/>
      </dsp:nvSpPr>
      <dsp:spPr>
        <a:xfrm>
          <a:off x="1116970"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0" i="0" kern="1200" baseline="0" dirty="0">
              <a:latin typeface="Poppins" panose="00000500000000000000" pitchFamily="2" charset="0"/>
              <a:cs typeface="Poppins" panose="00000500000000000000" pitchFamily="2" charset="0"/>
            </a:rPr>
            <a:t>Explore and analyse the dataset to draw some initial insights, </a:t>
          </a:r>
        </a:p>
        <a:p>
          <a:pPr marL="0" lvl="0" indent="0" algn="l" defTabSz="488950">
            <a:lnSpc>
              <a:spcPct val="90000"/>
            </a:lnSpc>
            <a:spcBef>
              <a:spcPct val="0"/>
            </a:spcBef>
            <a:spcAft>
              <a:spcPct val="35000"/>
            </a:spcAft>
            <a:buNone/>
          </a:pPr>
          <a:r>
            <a:rPr lang="en-GB" sz="1100" b="0" i="0" kern="1200" baseline="0" dirty="0">
              <a:latin typeface="Poppins" panose="00000500000000000000" pitchFamily="2" charset="0"/>
              <a:cs typeface="Poppins" panose="00000500000000000000" pitchFamily="2" charset="0"/>
            </a:rPr>
            <a:t>cleaning and preparation</a:t>
          </a:r>
          <a:endParaRPr lang="en-US" sz="1100" kern="1200" dirty="0">
            <a:latin typeface="Poppins" panose="00000500000000000000" pitchFamily="2" charset="0"/>
            <a:cs typeface="Poppins" panose="00000500000000000000" pitchFamily="2" charset="0"/>
          </a:endParaRPr>
        </a:p>
      </dsp:txBody>
      <dsp:txXfrm>
        <a:off x="1116970" y="1583829"/>
        <a:ext cx="2101578" cy="891578"/>
      </dsp:txXfrm>
    </dsp:sp>
    <dsp:sp modelId="{901F1BAB-B247-4E8F-842A-D616D07CFCEE}">
      <dsp:nvSpPr>
        <dsp:cNvPr id="0" name=""/>
        <dsp:cNvSpPr/>
      </dsp:nvSpPr>
      <dsp:spPr>
        <a:xfrm>
          <a:off x="3584732" y="1583829"/>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74A06-5164-4907-BDAB-1933BA287C5D}">
      <dsp:nvSpPr>
        <dsp:cNvPr id="0" name=""/>
        <dsp:cNvSpPr/>
      </dsp:nvSpPr>
      <dsp:spPr>
        <a:xfrm>
          <a:off x="3771964" y="1771060"/>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7BC2D4-E20A-4C84-B634-0EE44DB50805}">
      <dsp:nvSpPr>
        <dsp:cNvPr id="0" name=""/>
        <dsp:cNvSpPr/>
      </dsp:nvSpPr>
      <dsp:spPr>
        <a:xfrm>
          <a:off x="4667364"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0" i="0" kern="1200" baseline="0" dirty="0">
              <a:latin typeface="Poppins" panose="00000500000000000000" pitchFamily="2" charset="0"/>
              <a:cs typeface="Poppins" panose="00000500000000000000" pitchFamily="2" charset="0"/>
            </a:rPr>
            <a:t>Leverage supervised ML to predict the ratings based on the historical data</a:t>
          </a:r>
          <a:endParaRPr lang="en-US" sz="1100" kern="1200" dirty="0">
            <a:latin typeface="Poppins" panose="00000500000000000000" pitchFamily="2" charset="0"/>
            <a:cs typeface="Poppins" panose="00000500000000000000" pitchFamily="2" charset="0"/>
          </a:endParaRPr>
        </a:p>
      </dsp:txBody>
      <dsp:txXfrm>
        <a:off x="4667364" y="1583829"/>
        <a:ext cx="2101578" cy="891578"/>
      </dsp:txXfrm>
    </dsp:sp>
    <dsp:sp modelId="{BD239577-D584-4CCF-83DC-75D015636958}">
      <dsp:nvSpPr>
        <dsp:cNvPr id="0" name=""/>
        <dsp:cNvSpPr/>
      </dsp:nvSpPr>
      <dsp:spPr>
        <a:xfrm>
          <a:off x="7135126" y="1583829"/>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0AFF1-21C0-484D-98B5-AED245146857}">
      <dsp:nvSpPr>
        <dsp:cNvPr id="0" name=""/>
        <dsp:cNvSpPr/>
      </dsp:nvSpPr>
      <dsp:spPr>
        <a:xfrm>
          <a:off x="7322357" y="1771060"/>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BBA471-4A99-41C4-9658-CC51E06DE03C}">
      <dsp:nvSpPr>
        <dsp:cNvPr id="0" name=""/>
        <dsp:cNvSpPr/>
      </dsp:nvSpPr>
      <dsp:spPr>
        <a:xfrm>
          <a:off x="8217757"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GB" sz="1100" b="0" i="0" kern="1200" baseline="0" dirty="0">
              <a:latin typeface="Poppins" panose="00000500000000000000" pitchFamily="2" charset="0"/>
              <a:cs typeface="Poppins" panose="00000500000000000000" pitchFamily="2" charset="0"/>
            </a:rPr>
            <a:t>Leverage unsupervised ML clustering to group the products based on the available features</a:t>
          </a:r>
          <a:endParaRPr lang="en-US" sz="1100" kern="1200" dirty="0">
            <a:latin typeface="Poppins" panose="00000500000000000000" pitchFamily="2" charset="0"/>
            <a:cs typeface="Poppins" panose="00000500000000000000" pitchFamily="2" charset="0"/>
          </a:endParaRPr>
        </a:p>
      </dsp:txBody>
      <dsp:txXfrm>
        <a:off x="8217757" y="1583829"/>
        <a:ext cx="2101578" cy="89157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A657B7C-3BD2-4B9E-BF6C-A69687F8B36A}" type="datetime1">
              <a:rPr lang="en-GB" smtClean="0"/>
              <a:t>11/02/2022</a:t>
            </a:fld>
            <a:endParaRPr lang="en-GB"/>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GB" smtClean="0"/>
              <a:t>‹#›</a:t>
            </a:fld>
            <a:endParaRPr lang="en-GB"/>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AAF6FF-1232-4200-A41E-18F6CA31873A}" type="datetime1">
              <a:rPr lang="en-GB" noProof="0" smtClean="0"/>
              <a:t>11/02/2022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8C15C5-0688-5345-99FC-721E08AD15D5}" type="slidenum">
              <a:rPr lang="en-GB" noProof="0" smtClean="0"/>
              <a:t>‹#›</a:t>
            </a:fld>
            <a:endParaRPr lang="en-GB" noProof="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E8C15C5-0688-5345-99FC-721E08AD15D5}" type="slidenum">
              <a:rPr lang="en-GB" smtClean="0"/>
              <a:t>1</a:t>
            </a:fld>
            <a:endParaRPr lang="en-GB"/>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E8C15C5-0688-5345-99FC-721E08AD15D5}" type="slidenum">
              <a:rPr lang="en-GB" smtClean="0"/>
              <a:t>10</a:t>
            </a:fld>
            <a:endParaRPr lang="en-GB"/>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pPr rtl="0"/>
            <a:fld id="{AE2CD7C8-BAE2-45C9-AA49-505810733A47}"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14864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7290364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1413107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986231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5310037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3909083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9488197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1A353622-2821-4902-87C8-0E5FB1AFDC90}"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332271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CCA0F696-8D9A-488A-A0FE-75D696F6CC0F}"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57435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977E683F-4A3A-4F28-9E4C-32BBB32DB89B}"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28047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317BED69-0CA2-4600-9CD5-D10AB7D243D4}"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19253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fld id="{1AD02C64-54DF-44A5-AB22-297D6AC826B9}"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00959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fld id="{C1298F99-A503-4DD5-BACC-0E31C9E5B1FA}" type="datetime1">
              <a:rPr lang="en-GB" noProof="0" smtClean="0"/>
              <a:t>11/02/2022</a:t>
            </a:fld>
            <a:endParaRPr lang="en-GB" noProof="0"/>
          </a:p>
        </p:txBody>
      </p:sp>
      <p:sp>
        <p:nvSpPr>
          <p:cNvPr id="8" name="Footer Placeholder 7"/>
          <p:cNvSpPr>
            <a:spLocks noGrp="1"/>
          </p:cNvSpPr>
          <p:nvPr>
            <p:ph type="ftr" sz="quarter" idx="11"/>
          </p:nvPr>
        </p:nvSpPr>
        <p:spPr/>
        <p:txBody>
          <a:bodyPr/>
          <a:lstStyle/>
          <a:p>
            <a:pPr rtl="0"/>
            <a:endParaRPr lang="en-GB" noProof="0"/>
          </a:p>
        </p:txBody>
      </p:sp>
      <p:sp>
        <p:nvSpPr>
          <p:cNvPr id="9" name="Slide Number Placeholder 8"/>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50781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fld id="{6A8D648D-BF11-4574-B616-43477E60B0C8}" type="datetime1">
              <a:rPr lang="en-GB" noProof="0" smtClean="0"/>
              <a:t>11/02/2022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041415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C29A8A54-2B35-451E-A3FD-D7B626F52E9F}" type="datetime1">
              <a:rPr lang="en-GB" noProof="0" smtClean="0"/>
              <a:t>11/02/2022</a:t>
            </a:fld>
            <a:endParaRPr lang="en-GB" noProof="0"/>
          </a:p>
        </p:txBody>
      </p:sp>
      <p:sp>
        <p:nvSpPr>
          <p:cNvPr id="3" name="Footer Placeholder 2"/>
          <p:cNvSpPr>
            <a:spLocks noGrp="1"/>
          </p:cNvSpPr>
          <p:nvPr>
            <p:ph type="ftr" sz="quarter" idx="11"/>
          </p:nvPr>
        </p:nvSpPr>
        <p:spPr/>
        <p:txBody>
          <a:bodyPr/>
          <a:lstStyle/>
          <a:p>
            <a:pPr rtl="0"/>
            <a:endParaRPr lang="en-GB" noProof="0"/>
          </a:p>
        </p:txBody>
      </p:sp>
      <p:sp>
        <p:nvSpPr>
          <p:cNvPr id="4" name="Slide Number Placeholder 3"/>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56529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FA0F4DF5-1B40-462E-9D6C-F6312C32E9AE}"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764329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EE99B1C8-41EF-4747-B0FA-AA5D2677354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6827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1B341467-3123-4C80-A6B3-57B4C464257A}" type="datetime1">
              <a:rPr lang="en-GB" noProof="0" smtClean="0"/>
              <a:t>11/02/2022</a:t>
            </a:fld>
            <a:endParaRPr lang="en-GB" noProof="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rtl="0"/>
            <a:endParaRPr lang="en-GB" noProof="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81101151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public.tableau.com/app/profile/ouykhy/viz/sephora_16444985608310/EDA?publish=yes" TargetMode="External"/><Relationship Id="rId1" Type="http://schemas.openxmlformats.org/officeDocument/2006/relationships/slideLayout" Target="../slideLayouts/slideLayout14.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629988" y="0"/>
            <a:ext cx="8982891" cy="6857990"/>
          </a:xfrm>
        </p:spPr>
        <p:txBody>
          <a:bodyPr rtlCol="0" anchor="ctr">
            <a:noAutofit/>
          </a:bodyPr>
          <a:lstStyle/>
          <a:p>
            <a:pPr algn="l" rtl="0"/>
            <a:r>
              <a:rPr lang="en-GB" sz="4800" cap="none" dirty="0">
                <a:solidFill>
                  <a:schemeClr val="tx1"/>
                </a:solidFill>
              </a:rPr>
              <a:t>Predict ratings of Sephora website products</a:t>
            </a:r>
            <a:endParaRPr lang="en-GB" sz="4800" b="1" cap="none" dirty="0"/>
          </a:p>
        </p:txBody>
      </p:sp>
      <p:sp>
        <p:nvSpPr>
          <p:cNvPr id="4" name="Subtitle 2">
            <a:extLst>
              <a:ext uri="{FF2B5EF4-FFF2-40B4-BE49-F238E27FC236}">
                <a16:creationId xmlns:a16="http://schemas.microsoft.com/office/drawing/2014/main" id="{2D985010-EDD2-474D-A5CD-DFA58FE040D8}"/>
              </a:ext>
            </a:extLst>
          </p:cNvPr>
          <p:cNvSpPr>
            <a:spLocks noGrp="1"/>
          </p:cNvSpPr>
          <p:nvPr>
            <p:ph type="subTitle" idx="1"/>
          </p:nvPr>
        </p:nvSpPr>
        <p:spPr>
          <a:xfrm>
            <a:off x="6096000" y="4603068"/>
            <a:ext cx="4775075" cy="559656"/>
          </a:xfrm>
        </p:spPr>
        <p:txBody>
          <a:bodyPr rtlCol="0">
            <a:normAutofit lnSpcReduction="10000"/>
          </a:bodyPr>
          <a:lstStyle/>
          <a:p>
            <a:pPr algn="l" rtl="0">
              <a:spcAft>
                <a:spcPts val="600"/>
              </a:spcAft>
            </a:pPr>
            <a:r>
              <a:rPr lang="en-GB" sz="3200" b="1" dirty="0">
                <a:solidFill>
                  <a:schemeClr val="accent1"/>
                </a:solidFill>
                <a:latin typeface="Arial" panose="020B0604020202020204" pitchFamily="34" charset="0"/>
                <a:cs typeface="Arial" panose="020B0604020202020204" pitchFamily="34" charset="0"/>
              </a:rPr>
              <a:t>Ouykhy Quach</a:t>
            </a:r>
          </a:p>
        </p:txBody>
      </p:sp>
      <p:sp>
        <p:nvSpPr>
          <p:cNvPr id="5" name="Google Shape;110;p21">
            <a:extLst>
              <a:ext uri="{FF2B5EF4-FFF2-40B4-BE49-F238E27FC236}">
                <a16:creationId xmlns:a16="http://schemas.microsoft.com/office/drawing/2014/main" id="{6588C7F7-30F5-49B2-9380-A0918E344DCF}"/>
              </a:ext>
            </a:extLst>
          </p:cNvPr>
          <p:cNvSpPr txBox="1"/>
          <p:nvPr/>
        </p:nvSpPr>
        <p:spPr>
          <a:xfrm>
            <a:off x="9130502" y="5904416"/>
            <a:ext cx="2418600" cy="492412"/>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000" dirty="0">
                <a:latin typeface="Poppins Medium"/>
                <a:ea typeface="Poppins Medium"/>
                <a:cs typeface="Poppins Medium"/>
                <a:sym typeface="Poppins Medium"/>
              </a:rPr>
              <a:t>DAFT NOV21</a:t>
            </a:r>
            <a:endParaRPr sz="2000" dirty="0">
              <a:latin typeface="Poppins Medium"/>
              <a:ea typeface="Poppins Medium"/>
              <a:cs typeface="Poppins Medium"/>
              <a:sym typeface="Poppins Medium"/>
            </a:endParaRPr>
          </a:p>
        </p:txBody>
      </p:sp>
      <p:sp>
        <p:nvSpPr>
          <p:cNvPr id="6" name="Google Shape;107;p21">
            <a:extLst>
              <a:ext uri="{FF2B5EF4-FFF2-40B4-BE49-F238E27FC236}">
                <a16:creationId xmlns:a16="http://schemas.microsoft.com/office/drawing/2014/main" id="{BFA6915C-2847-415A-A2F1-545BA8C8955B}"/>
              </a:ext>
            </a:extLst>
          </p:cNvPr>
          <p:cNvSpPr txBox="1"/>
          <p:nvPr/>
        </p:nvSpPr>
        <p:spPr>
          <a:xfrm>
            <a:off x="1128300" y="5758616"/>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Poppins Medium"/>
                <a:ea typeface="Poppins Medium"/>
                <a:cs typeface="Poppins Medium"/>
                <a:sym typeface="Poppins Medium"/>
              </a:rPr>
              <a:t>FEB, 11th  | PARIS</a:t>
            </a:r>
            <a:endParaRPr sz="1600" dirty="0">
              <a:latin typeface="Poppins Medium"/>
              <a:ea typeface="Poppins Medium"/>
              <a:cs typeface="Poppins Medium"/>
              <a:sym typeface="Poppins Medium"/>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4245973" y="3956516"/>
            <a:ext cx="7285627" cy="1828801"/>
          </a:xfrm>
        </p:spPr>
        <p:txBody>
          <a:bodyPr rtlCol="0">
            <a:noAutofit/>
          </a:bodyPr>
          <a:lstStyle/>
          <a:p>
            <a:pPr algn="l" rtl="0"/>
            <a:r>
              <a:rPr lang="en-GB" sz="8000" b="1" dirty="0">
                <a:solidFill>
                  <a:schemeClr val="tx1"/>
                </a:solidFill>
              </a:rPr>
              <a:t>Questions ?</a:t>
            </a:r>
            <a:r>
              <a:rPr lang="en-GB" sz="8000" b="1" dirty="0"/>
              <a:t> </a:t>
            </a:r>
            <a:endParaRPr lang="en-GB" sz="8000" dirty="0">
              <a:solidFill>
                <a:schemeClr val="tx1"/>
              </a:solidFill>
            </a:endParaRP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243012" y="1257301"/>
            <a:ext cx="8676222" cy="1905000"/>
          </a:xfrm>
        </p:spPr>
        <p:txBody>
          <a:bodyPr rtlCol="0">
            <a:normAutofit/>
          </a:bodyPr>
          <a:lstStyle/>
          <a:p>
            <a:pPr algn="l"/>
            <a:r>
              <a:rPr lang="en-GB" sz="2800" b="1" dirty="0">
                <a:latin typeface="Poppins"/>
                <a:ea typeface="Poppins"/>
                <a:cs typeface="Poppins"/>
                <a:sym typeface="Poppins"/>
              </a:rPr>
              <a:t>Predict ratings of Sephora website products</a:t>
            </a:r>
          </a:p>
        </p:txBody>
      </p:sp>
      <p:sp>
        <p:nvSpPr>
          <p:cNvPr id="5" name="Google Shape;161;p29">
            <a:extLst>
              <a:ext uri="{FF2B5EF4-FFF2-40B4-BE49-F238E27FC236}">
                <a16:creationId xmlns:a16="http://schemas.microsoft.com/office/drawing/2014/main" id="{E201E9BB-5233-41BA-ACCD-5CD58591051B}"/>
              </a:ext>
            </a:extLst>
          </p:cNvPr>
          <p:cNvSpPr txBox="1"/>
          <p:nvPr/>
        </p:nvSpPr>
        <p:spPr>
          <a:xfrm>
            <a:off x="1260258" y="2145896"/>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2300" b="1" dirty="0">
                <a:latin typeface="Poppins"/>
                <a:ea typeface="Poppins"/>
                <a:cs typeface="Poppins"/>
                <a:sym typeface="Poppins"/>
              </a:rPr>
              <a:t>Ouykhy Quach</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3BF4-D34B-48C6-A106-30827491C1C4}"/>
              </a:ext>
            </a:extLst>
          </p:cNvPr>
          <p:cNvSpPr>
            <a:spLocks noGrp="1"/>
          </p:cNvSpPr>
          <p:nvPr>
            <p:ph type="title"/>
          </p:nvPr>
        </p:nvSpPr>
        <p:spPr/>
        <p:txBody>
          <a:bodyPr/>
          <a:lstStyle/>
          <a:p>
            <a:r>
              <a:rPr lang="en-GB" b="1" dirty="0">
                <a:solidFill>
                  <a:schemeClr val="tx1"/>
                </a:solidFill>
                <a:latin typeface="Poppins" panose="00000500000000000000" pitchFamily="2" charset="0"/>
                <a:cs typeface="Poppins" panose="00000500000000000000" pitchFamily="2" charset="0"/>
              </a:rPr>
              <a:t>Business case</a:t>
            </a:r>
            <a:endParaRPr lang="en-GB" dirty="0">
              <a:latin typeface="Poppins" panose="00000500000000000000" pitchFamily="2" charset="0"/>
              <a:cs typeface="Poppins" panose="00000500000000000000" pitchFamily="2" charset="0"/>
            </a:endParaRPr>
          </a:p>
        </p:txBody>
      </p:sp>
      <p:graphicFrame>
        <p:nvGraphicFramePr>
          <p:cNvPr id="8" name="Content Placeholder 2">
            <a:extLst>
              <a:ext uri="{FF2B5EF4-FFF2-40B4-BE49-F238E27FC236}">
                <a16:creationId xmlns:a16="http://schemas.microsoft.com/office/drawing/2014/main" id="{80BCBD91-3890-4E46-898E-5A7880C6BECF}"/>
              </a:ext>
            </a:extLst>
          </p:cNvPr>
          <p:cNvGraphicFramePr>
            <a:graphicFrameLocks noGrp="1"/>
          </p:cNvGraphicFramePr>
          <p:nvPr>
            <p:ph sz="half" idx="1"/>
            <p:extLst>
              <p:ext uri="{D42A27DB-BD31-4B8C-83A1-F6EECF244321}">
                <p14:modId xmlns:p14="http://schemas.microsoft.com/office/powerpoint/2010/main" val="96280300"/>
              </p:ext>
            </p:extLst>
          </p:nvPr>
        </p:nvGraphicFramePr>
        <p:xfrm>
          <a:off x="1410945" y="1159996"/>
          <a:ext cx="3569428" cy="453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10;&#10;Description automatically generated">
            <a:extLst>
              <a:ext uri="{FF2B5EF4-FFF2-40B4-BE49-F238E27FC236}">
                <a16:creationId xmlns:a16="http://schemas.microsoft.com/office/drawing/2014/main" id="{20DE7BC2-ADB4-4458-9AA9-8F9429FD99C8}"/>
              </a:ext>
            </a:extLst>
          </p:cNvPr>
          <p:cNvPicPr>
            <a:picLocks noChangeAspect="1"/>
          </p:cNvPicPr>
          <p:nvPr/>
        </p:nvPicPr>
        <p:blipFill>
          <a:blip r:embed="rId7">
            <a:alphaModFix amt="70000"/>
          </a:blip>
          <a:stretch>
            <a:fillRect/>
          </a:stretch>
        </p:blipFill>
        <p:spPr>
          <a:xfrm>
            <a:off x="5477523" y="2129878"/>
            <a:ext cx="5819591" cy="2778854"/>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 name="Picture 5">
            <a:extLst>
              <a:ext uri="{FF2B5EF4-FFF2-40B4-BE49-F238E27FC236}">
                <a16:creationId xmlns:a16="http://schemas.microsoft.com/office/drawing/2014/main" id="{5F2F04B1-9E03-4215-AF69-3994D4A411A8}"/>
              </a:ext>
            </a:extLst>
          </p:cNvPr>
          <p:cNvPicPr>
            <a:picLocks noChangeAspect="1"/>
          </p:cNvPicPr>
          <p:nvPr/>
        </p:nvPicPr>
        <p:blipFill>
          <a:blip r:embed="rId8"/>
          <a:stretch>
            <a:fillRect/>
          </a:stretch>
        </p:blipFill>
        <p:spPr>
          <a:xfrm>
            <a:off x="7576201" y="3138500"/>
            <a:ext cx="1095528" cy="34294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59411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b="1" dirty="0">
                <a:solidFill>
                  <a:schemeClr val="tx1"/>
                </a:solidFill>
                <a:latin typeface="Poppins" panose="00000500000000000000" pitchFamily="2" charset="0"/>
                <a:cs typeface="Poppins" panose="00000500000000000000" pitchFamily="2" charset="0"/>
                <a:sym typeface="Poppins"/>
              </a:rPr>
              <a:t>Plan</a:t>
            </a:r>
            <a:endParaRPr lang="en-US" b="1" dirty="0">
              <a:solidFill>
                <a:schemeClr val="tx1"/>
              </a:solidFill>
              <a:latin typeface="Poppins" panose="00000500000000000000" pitchFamily="2" charset="0"/>
              <a:cs typeface="Poppins" panose="00000500000000000000" pitchFamily="2" charset="0"/>
            </a:endParaRPr>
          </a:p>
        </p:txBody>
      </p:sp>
      <p:graphicFrame>
        <p:nvGraphicFramePr>
          <p:cNvPr id="25" name="Content Placeholder 16">
            <a:extLst>
              <a:ext uri="{FF2B5EF4-FFF2-40B4-BE49-F238E27FC236}">
                <a16:creationId xmlns:a16="http://schemas.microsoft.com/office/drawing/2014/main" id="{364CA4CA-5460-41F3-AD32-DDEA78CBC507}"/>
              </a:ext>
            </a:extLst>
          </p:cNvPr>
          <p:cNvGraphicFramePr>
            <a:graphicFrameLocks noGrp="1"/>
          </p:cNvGraphicFramePr>
          <p:nvPr>
            <p:ph sz="half" idx="1"/>
            <p:extLst>
              <p:ext uri="{D42A27DB-BD31-4B8C-83A1-F6EECF244321}">
                <p14:modId xmlns:p14="http://schemas.microsoft.com/office/powerpoint/2010/main" val="1997692102"/>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535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lstStyle/>
          <a:p>
            <a:pPr algn="l"/>
            <a:r>
              <a:rPr lang="en-GB" sz="4000" b="1" dirty="0">
                <a:solidFill>
                  <a:schemeClr val="tx1"/>
                </a:solidFill>
                <a:latin typeface="Poppins"/>
                <a:ea typeface="Poppins"/>
                <a:cs typeface="Poppins"/>
                <a:sym typeface="Poppins"/>
              </a:rPr>
              <a:t>Data description</a:t>
            </a:r>
            <a:endParaRPr lang="en-GB" dirty="0">
              <a:solidFill>
                <a:schemeClr val="tx1"/>
              </a:solidFill>
            </a:endParaRPr>
          </a:p>
        </p:txBody>
      </p:sp>
      <p:sp>
        <p:nvSpPr>
          <p:cNvPr id="17" name="Content Placeholder 16">
            <a:extLst>
              <a:ext uri="{FF2B5EF4-FFF2-40B4-BE49-F238E27FC236}">
                <a16:creationId xmlns:a16="http://schemas.microsoft.com/office/drawing/2014/main" id="{C9EFC526-23F0-443B-A082-99310CC8EC14}"/>
              </a:ext>
            </a:extLst>
          </p:cNvPr>
          <p:cNvSpPr>
            <a:spLocks noGrp="1"/>
          </p:cNvSpPr>
          <p:nvPr>
            <p:ph sz="half" idx="1"/>
          </p:nvPr>
        </p:nvSpPr>
        <p:spPr>
          <a:xfrm>
            <a:off x="913796" y="1732449"/>
            <a:ext cx="4659102" cy="4058750"/>
          </a:xfrm>
        </p:spPr>
        <p:txBody>
          <a:bodyPr/>
          <a:lstStyle/>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Dataset scrapped from </a:t>
            </a:r>
            <a:r>
              <a:rPr lang="en-GB" sz="1400" kern="0" dirty="0">
                <a:ln>
                  <a:noFill/>
                </a:ln>
                <a:solidFill>
                  <a:schemeClr val="tx1"/>
                </a:solidFill>
                <a:effectLst/>
                <a:latin typeface="Poppins" panose="00000500000000000000" pitchFamily="2" charset="0"/>
                <a:cs typeface="Poppins" panose="00000500000000000000" pitchFamily="2" charset="0"/>
                <a:sym typeface="Poppins"/>
              </a:rPr>
              <a:t>Sephora 	website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from April 2020 </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available on Kaggle</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Shape: 21 columns and &gt; 9000 rows </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Mix of categorical (14) </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and numeric data (7)</a:t>
            </a: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a:t>
            </a:r>
          </a:p>
        </p:txBody>
      </p:sp>
      <p:pic>
        <p:nvPicPr>
          <p:cNvPr id="3" name="Content Placeholder 2" descr="Alterations &amp; Tailoring with solid fill">
            <a:extLst>
              <a:ext uri="{FF2B5EF4-FFF2-40B4-BE49-F238E27FC236}">
                <a16:creationId xmlns:a16="http://schemas.microsoft.com/office/drawing/2014/main" id="{EA6C150D-AB79-48E8-B2DB-0F304CDDA7AA}"/>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191662" y="2905396"/>
            <a:ext cx="432000" cy="432000"/>
          </a:xfrm>
        </p:spPr>
      </p:pic>
      <p:sp>
        <p:nvSpPr>
          <p:cNvPr id="7" name="Content Placeholder 16">
            <a:extLst>
              <a:ext uri="{FF2B5EF4-FFF2-40B4-BE49-F238E27FC236}">
                <a16:creationId xmlns:a16="http://schemas.microsoft.com/office/drawing/2014/main" id="{66263283-4B9A-4ABB-9DF9-8D0F58B73100}"/>
              </a:ext>
            </a:extLst>
          </p:cNvPr>
          <p:cNvSpPr txBox="1">
            <a:spLocks/>
          </p:cNvSpPr>
          <p:nvPr/>
        </p:nvSpPr>
        <p:spPr>
          <a:xfrm>
            <a:off x="6342530" y="1732206"/>
            <a:ext cx="5060497" cy="40587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defTabSz="914400">
              <a:lnSpc>
                <a:spcPct val="115000"/>
              </a:lnSpc>
              <a:spcBef>
                <a:spcPts val="0"/>
              </a:spcBef>
              <a:spcAft>
                <a:spcPts val="0"/>
              </a:spcAft>
              <a:buClr>
                <a:srgbClr val="595959"/>
              </a:buClr>
              <a:buSzPts val="1400"/>
              <a:buFont typeface="Arial"/>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Products info include</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Brand</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Category</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details description</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how to use guidance</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Ingredients</a:t>
            </a:r>
          </a:p>
          <a:p>
            <a:pPr marL="285750" indent="-285750" defTabSz="914400">
              <a:lnSpc>
                <a:spcPct val="115000"/>
              </a:lnSpc>
              <a:spcBef>
                <a:spcPts val="0"/>
              </a:spcBef>
              <a:spcAft>
                <a:spcPts val="0"/>
              </a:spcAft>
              <a:buClr>
                <a:srgbClr val="595959"/>
              </a:buClr>
              <a:buSzPts val="1400"/>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Rating</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number of reviews</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number of love</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price</a:t>
            </a:r>
          </a:p>
          <a:p>
            <a:pPr marL="36900" indent="0">
              <a:buFont typeface="Wingdings 2" charset="2"/>
              <a:buNone/>
            </a:pPr>
            <a:endParaRPr lang="en-GB" dirty="0"/>
          </a:p>
        </p:txBody>
      </p:sp>
      <p:pic>
        <p:nvPicPr>
          <p:cNvPr id="5" name="Graphic 4" descr="Monthly calendar with solid fill">
            <a:extLst>
              <a:ext uri="{FF2B5EF4-FFF2-40B4-BE49-F238E27FC236}">
                <a16:creationId xmlns:a16="http://schemas.microsoft.com/office/drawing/2014/main" id="{6B8A4CA5-2E5E-4F9A-97D5-093B9C87B2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662" y="1844506"/>
            <a:ext cx="432000" cy="432000"/>
          </a:xfrm>
          <a:prstGeom prst="rect">
            <a:avLst/>
          </a:prstGeom>
        </p:spPr>
      </p:pic>
      <p:pic>
        <p:nvPicPr>
          <p:cNvPr id="10" name="Graphic 9" descr="Clipboard Partially Crossed with solid fill">
            <a:extLst>
              <a:ext uri="{FF2B5EF4-FFF2-40B4-BE49-F238E27FC236}">
                <a16:creationId xmlns:a16="http://schemas.microsoft.com/office/drawing/2014/main" id="{C2178C78-927F-4BF0-AABB-F628E896AB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1662" y="3966286"/>
            <a:ext cx="432000" cy="432000"/>
          </a:xfrm>
          <a:prstGeom prst="rect">
            <a:avLst/>
          </a:prstGeom>
        </p:spPr>
      </p:pic>
    </p:spTree>
    <p:extLst>
      <p:ext uri="{BB962C8B-B14F-4D97-AF65-F5344CB8AC3E}">
        <p14:creationId xmlns:p14="http://schemas.microsoft.com/office/powerpoint/2010/main" val="174165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1BB2FF-0C80-4A6D-B9A1-992B9A4B4951}"/>
              </a:ext>
            </a:extLst>
          </p:cNvPr>
          <p:cNvSpPr>
            <a:spLocks noGrp="1"/>
          </p:cNvSpPr>
          <p:nvPr>
            <p:ph type="body" idx="1"/>
          </p:nvPr>
        </p:nvSpPr>
        <p:spPr>
          <a:xfrm>
            <a:off x="1078632" y="1889715"/>
            <a:ext cx="2059984" cy="576262"/>
          </a:xfrm>
        </p:spPr>
        <p:txBody>
          <a:bodyPr/>
          <a:lstStyle/>
          <a:p>
            <a:pPr algn="r"/>
            <a:r>
              <a:rPr lang="en" sz="2400" dirty="0">
                <a:solidFill>
                  <a:schemeClr val="tx1"/>
                </a:solidFill>
                <a:latin typeface="Poppins Medium"/>
                <a:ea typeface="Poppins Medium"/>
                <a:cs typeface="Poppins Medium"/>
                <a:sym typeface="Poppins Medium"/>
              </a:rPr>
              <a:t>Target</a:t>
            </a:r>
            <a:endParaRPr lang="en-GB" dirty="0">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BAFD7DED-3CDC-4384-8A53-3DAD2D2BD387}"/>
              </a:ext>
            </a:extLst>
          </p:cNvPr>
          <p:cNvSpPr>
            <a:spLocks noGrp="1"/>
          </p:cNvSpPr>
          <p:nvPr>
            <p:ph type="body" sz="half" idx="15"/>
          </p:nvPr>
        </p:nvSpPr>
        <p:spPr>
          <a:xfrm>
            <a:off x="1043841" y="3015852"/>
            <a:ext cx="2892606" cy="1431839"/>
          </a:xfrm>
        </p:spPr>
        <p:txBody>
          <a:bodyPr/>
          <a:lstStyle/>
          <a:p>
            <a:r>
              <a:rPr lang="en" sz="1400" dirty="0">
                <a:solidFill>
                  <a:schemeClr val="tx1"/>
                </a:solidFill>
                <a:latin typeface="Poppins Medium"/>
                <a:ea typeface="Poppins Medium"/>
                <a:cs typeface="Poppins Medium"/>
                <a:sym typeface="Poppins Medium"/>
              </a:rPr>
              <a:t>Rating column ranging </a:t>
            </a:r>
          </a:p>
          <a:p>
            <a:pPr indent="268288" algn="l"/>
            <a:r>
              <a:rPr lang="en" sz="1400" dirty="0">
                <a:solidFill>
                  <a:schemeClr val="tx1"/>
                </a:solidFill>
                <a:latin typeface="Poppins Medium"/>
                <a:ea typeface="Poppins Medium"/>
                <a:cs typeface="Poppins Medium"/>
                <a:sym typeface="Poppins Medium"/>
              </a:rPr>
              <a:t>from 0 to 5 </a:t>
            </a:r>
          </a:p>
        </p:txBody>
      </p:sp>
      <p:sp>
        <p:nvSpPr>
          <p:cNvPr id="5" name="Text Placeholder 4">
            <a:extLst>
              <a:ext uri="{FF2B5EF4-FFF2-40B4-BE49-F238E27FC236}">
                <a16:creationId xmlns:a16="http://schemas.microsoft.com/office/drawing/2014/main" id="{C2A137CC-F6F9-4206-BA9B-B4D15A37860A}"/>
              </a:ext>
            </a:extLst>
          </p:cNvPr>
          <p:cNvSpPr>
            <a:spLocks noGrp="1"/>
          </p:cNvSpPr>
          <p:nvPr>
            <p:ph type="body" sz="quarter" idx="3"/>
          </p:nvPr>
        </p:nvSpPr>
        <p:spPr>
          <a:xfrm>
            <a:off x="3936447" y="2355509"/>
            <a:ext cx="3532916" cy="576262"/>
          </a:xfrm>
        </p:spPr>
        <p:txBody>
          <a:bodyPr/>
          <a:lstStyle/>
          <a:p>
            <a:r>
              <a:rPr lang="en-US" dirty="0">
                <a:latin typeface="Poppins Medium"/>
                <a:cs typeface="Poppins Medium"/>
              </a:rPr>
              <a:t>Influencing </a:t>
            </a:r>
          </a:p>
          <a:p>
            <a:r>
              <a:rPr lang="en-US" dirty="0">
                <a:latin typeface="Poppins Medium"/>
                <a:cs typeface="Poppins Medium"/>
              </a:rPr>
              <a:t>the rating</a:t>
            </a:r>
            <a:endParaRPr lang="en-GB" dirty="0">
              <a:latin typeface="Poppins Medium"/>
              <a:cs typeface="Poppins Medium"/>
            </a:endParaRPr>
          </a:p>
        </p:txBody>
      </p:sp>
      <p:sp>
        <p:nvSpPr>
          <p:cNvPr id="6" name="Text Placeholder 5">
            <a:extLst>
              <a:ext uri="{FF2B5EF4-FFF2-40B4-BE49-F238E27FC236}">
                <a16:creationId xmlns:a16="http://schemas.microsoft.com/office/drawing/2014/main" id="{0BDC7E94-9946-45B9-8B31-EF70E8D5058E}"/>
              </a:ext>
            </a:extLst>
          </p:cNvPr>
          <p:cNvSpPr>
            <a:spLocks noGrp="1"/>
          </p:cNvSpPr>
          <p:nvPr>
            <p:ph type="body" sz="half" idx="16"/>
          </p:nvPr>
        </p:nvSpPr>
        <p:spPr>
          <a:xfrm>
            <a:off x="4214518" y="3031352"/>
            <a:ext cx="3300984" cy="1320628"/>
          </a:xfrm>
        </p:spPr>
        <p:txBody>
          <a:bodyPr/>
          <a:lstStyle/>
          <a:p>
            <a:pPr marL="285750" indent="-285750" algn="l">
              <a:buFont typeface="Arial" panose="020B0604020202020204" pitchFamily="34" charset="0"/>
              <a:buChar char="•"/>
            </a:pPr>
            <a:r>
              <a:rPr lang="en-GB" sz="1400" dirty="0">
                <a:solidFill>
                  <a:schemeClr val="tx1"/>
                </a:solidFill>
                <a:latin typeface="Poppins Medium"/>
                <a:ea typeface="Poppins Medium"/>
                <a:cs typeface="Poppins Medium"/>
                <a:sym typeface="Poppins Medium"/>
              </a:rPr>
              <a:t>Number of reviews</a:t>
            </a:r>
          </a:p>
          <a:p>
            <a:pPr marL="285750" indent="-285750" algn="l">
              <a:buFont typeface="Arial" panose="020B0604020202020204" pitchFamily="34" charset="0"/>
              <a:buChar char="•"/>
            </a:pPr>
            <a:r>
              <a:rPr lang="en-GB" sz="1400" dirty="0">
                <a:solidFill>
                  <a:schemeClr val="tx1"/>
                </a:solidFill>
                <a:latin typeface="Poppins Medium"/>
                <a:ea typeface="Poppins Medium"/>
                <a:cs typeface="Poppins Medium"/>
                <a:sym typeface="Poppins Medium"/>
              </a:rPr>
              <a:t>Number of love</a:t>
            </a:r>
          </a:p>
          <a:p>
            <a:pPr marL="285750" indent="-285750" algn="l">
              <a:buFont typeface="Arial" panose="020B0604020202020204" pitchFamily="34" charset="0"/>
              <a:buChar char="•"/>
            </a:pPr>
            <a:r>
              <a:rPr lang="en-GB" dirty="0">
                <a:solidFill>
                  <a:schemeClr val="tx1"/>
                </a:solidFill>
                <a:latin typeface="Poppins Medium"/>
                <a:ea typeface="Poppins Medium"/>
                <a:cs typeface="Poppins Medium"/>
                <a:sym typeface="Poppins Medium"/>
              </a:rPr>
              <a:t>I</a:t>
            </a:r>
            <a:r>
              <a:rPr lang="en-GB" sz="1400" dirty="0">
                <a:solidFill>
                  <a:schemeClr val="tx1"/>
                </a:solidFill>
                <a:latin typeface="Poppins Medium"/>
                <a:ea typeface="Poppins Medium"/>
                <a:cs typeface="Poppins Medium"/>
                <a:sym typeface="Poppins Medium"/>
              </a:rPr>
              <a:t>ngredients listed </a:t>
            </a:r>
            <a:endParaRPr lang="en" sz="1400" dirty="0">
              <a:solidFill>
                <a:schemeClr val="tx1"/>
              </a:solidFill>
              <a:latin typeface="Poppins Medium"/>
              <a:ea typeface="Poppins Medium"/>
              <a:cs typeface="Poppins Medium"/>
              <a:sym typeface="Poppins Medium"/>
            </a:endParaRPr>
          </a:p>
        </p:txBody>
      </p:sp>
      <p:sp>
        <p:nvSpPr>
          <p:cNvPr id="7" name="Text Placeholder 6">
            <a:extLst>
              <a:ext uri="{FF2B5EF4-FFF2-40B4-BE49-F238E27FC236}">
                <a16:creationId xmlns:a16="http://schemas.microsoft.com/office/drawing/2014/main" id="{9723B0F6-BE7E-400A-B90D-1CD3539DC249}"/>
              </a:ext>
            </a:extLst>
          </p:cNvPr>
          <p:cNvSpPr>
            <a:spLocks noGrp="1"/>
          </p:cNvSpPr>
          <p:nvPr>
            <p:ph type="body" sz="quarter" idx="13"/>
          </p:nvPr>
        </p:nvSpPr>
        <p:spPr>
          <a:xfrm>
            <a:off x="7507636" y="2318442"/>
            <a:ext cx="4268353" cy="576262"/>
          </a:xfrm>
        </p:spPr>
        <p:txBody>
          <a:bodyPr/>
          <a:lstStyle/>
          <a:p>
            <a:r>
              <a:rPr lang="en-US" dirty="0">
                <a:latin typeface="Poppins Medium"/>
                <a:cs typeface="Poppins Medium"/>
              </a:rPr>
              <a:t>Not influencing </a:t>
            </a:r>
          </a:p>
          <a:p>
            <a:r>
              <a:rPr lang="en-US" dirty="0">
                <a:latin typeface="Poppins Medium"/>
                <a:cs typeface="Poppins Medium"/>
              </a:rPr>
              <a:t>the rating</a:t>
            </a:r>
            <a:endParaRPr lang="en-GB" dirty="0">
              <a:latin typeface="Poppins Medium"/>
              <a:cs typeface="Poppins Medium"/>
            </a:endParaRPr>
          </a:p>
        </p:txBody>
      </p:sp>
      <p:sp>
        <p:nvSpPr>
          <p:cNvPr id="8" name="Text Placeholder 7">
            <a:extLst>
              <a:ext uri="{FF2B5EF4-FFF2-40B4-BE49-F238E27FC236}">
                <a16:creationId xmlns:a16="http://schemas.microsoft.com/office/drawing/2014/main" id="{3302BC68-75FB-40E2-9E0E-7642269DF78B}"/>
              </a:ext>
            </a:extLst>
          </p:cNvPr>
          <p:cNvSpPr>
            <a:spLocks noGrp="1"/>
          </p:cNvSpPr>
          <p:nvPr>
            <p:ph type="body" sz="half" idx="17"/>
          </p:nvPr>
        </p:nvSpPr>
        <p:spPr>
          <a:xfrm>
            <a:off x="7682361" y="3029673"/>
            <a:ext cx="3300984" cy="2543945"/>
          </a:xfrm>
        </p:spPr>
        <p:txBody>
          <a:bodyPr>
            <a:normAutofit/>
          </a:bodyPr>
          <a:lstStyle/>
          <a:p>
            <a:pPr marL="285750" indent="-285750" algn="l">
              <a:buFont typeface="Arial" panose="020B0604020202020204" pitchFamily="34" charset="0"/>
              <a:buChar char="•"/>
            </a:pPr>
            <a:r>
              <a:rPr lang="en-GB" dirty="0">
                <a:solidFill>
                  <a:schemeClr val="tx1"/>
                </a:solidFill>
                <a:latin typeface="Poppins Medium"/>
                <a:cs typeface="Poppins Medium"/>
              </a:rPr>
              <a:t>Price</a:t>
            </a:r>
          </a:p>
          <a:p>
            <a:pPr marL="285750" indent="-285750" algn="l">
              <a:buFont typeface="Arial" panose="020B0604020202020204" pitchFamily="34" charset="0"/>
              <a:buChar char="•"/>
            </a:pPr>
            <a:r>
              <a:rPr lang="en-GB" dirty="0">
                <a:solidFill>
                  <a:schemeClr val="tx1"/>
                </a:solidFill>
                <a:latin typeface="Poppins Medium"/>
                <a:cs typeface="Poppins Medium"/>
              </a:rPr>
              <a:t>Size</a:t>
            </a:r>
          </a:p>
          <a:p>
            <a:pPr marL="285750" indent="-285750" algn="l">
              <a:buFont typeface="Arial" panose="020B0604020202020204" pitchFamily="34" charset="0"/>
              <a:buChar char="•"/>
            </a:pPr>
            <a:r>
              <a:rPr lang="en-GB" dirty="0">
                <a:solidFill>
                  <a:schemeClr val="tx1"/>
                </a:solidFill>
                <a:latin typeface="Poppins Medium"/>
                <a:cs typeface="Poppins Medium"/>
              </a:rPr>
              <a:t>Specific marketing /Exclusive / online</a:t>
            </a:r>
          </a:p>
          <a:p>
            <a:pPr marL="285750" indent="-285750" algn="l">
              <a:buFont typeface="Arial" panose="020B0604020202020204" pitchFamily="34" charset="0"/>
              <a:buChar char="•"/>
            </a:pPr>
            <a:r>
              <a:rPr lang="en-GB" dirty="0">
                <a:solidFill>
                  <a:schemeClr val="tx1"/>
                </a:solidFill>
                <a:latin typeface="Poppins Medium"/>
                <a:cs typeface="Poppins Medium"/>
              </a:rPr>
              <a:t>Description of the product (length of ‘details’) </a:t>
            </a:r>
          </a:p>
          <a:p>
            <a:pPr marL="285750" indent="-285750" algn="l">
              <a:buFont typeface="Arial" panose="020B0604020202020204" pitchFamily="34" charset="0"/>
              <a:buChar char="•"/>
            </a:pPr>
            <a:r>
              <a:rPr lang="en-GB" dirty="0">
                <a:solidFill>
                  <a:schemeClr val="tx1"/>
                </a:solidFill>
                <a:latin typeface="Poppins Medium"/>
                <a:cs typeface="Poppins Medium"/>
              </a:rPr>
              <a:t>Instructions (length of ‘how to use’) </a:t>
            </a:r>
          </a:p>
        </p:txBody>
      </p:sp>
      <p:sp>
        <p:nvSpPr>
          <p:cNvPr id="9" name="Title 14">
            <a:extLst>
              <a:ext uri="{FF2B5EF4-FFF2-40B4-BE49-F238E27FC236}">
                <a16:creationId xmlns:a16="http://schemas.microsoft.com/office/drawing/2014/main" id="{5765284C-677B-4013-98B0-76ED258C9A1D}"/>
              </a:ext>
            </a:extLst>
          </p:cNvPr>
          <p:cNvSpPr>
            <a:spLocks noGrp="1"/>
          </p:cNvSpPr>
          <p:nvPr>
            <p:ph type="title"/>
          </p:nvPr>
        </p:nvSpPr>
        <p:spPr>
          <a:xfrm>
            <a:off x="913795" y="609600"/>
            <a:ext cx="10353762" cy="970450"/>
          </a:xfrm>
        </p:spPr>
        <p:txBody>
          <a:bodyPr/>
          <a:lstStyle/>
          <a:p>
            <a:pPr algn="l"/>
            <a:r>
              <a:rPr lang="en-GB" sz="4000" b="1" dirty="0">
                <a:solidFill>
                  <a:schemeClr val="tx1"/>
                </a:solidFill>
                <a:latin typeface="Poppins"/>
                <a:ea typeface="Poppins"/>
                <a:cs typeface="Poppins"/>
                <a:sym typeface="Poppins"/>
              </a:rPr>
              <a:t>Exploratory data analysis </a:t>
            </a:r>
            <a:endParaRPr lang="en-GB" dirty="0">
              <a:solidFill>
                <a:schemeClr val="tx1"/>
              </a:solidFill>
            </a:endParaRPr>
          </a:p>
        </p:txBody>
      </p:sp>
      <p:grpSp>
        <p:nvGrpSpPr>
          <p:cNvPr id="14" name="Group 13">
            <a:extLst>
              <a:ext uri="{FF2B5EF4-FFF2-40B4-BE49-F238E27FC236}">
                <a16:creationId xmlns:a16="http://schemas.microsoft.com/office/drawing/2014/main" id="{92106B04-5B69-4951-96FB-C42031664510}"/>
              </a:ext>
            </a:extLst>
          </p:cNvPr>
          <p:cNvGrpSpPr/>
          <p:nvPr/>
        </p:nvGrpSpPr>
        <p:grpSpPr>
          <a:xfrm>
            <a:off x="1367131" y="5426293"/>
            <a:ext cx="5138632" cy="914400"/>
            <a:chOff x="1917076" y="4707924"/>
            <a:chExt cx="5138632" cy="914400"/>
          </a:xfrm>
        </p:grpSpPr>
        <p:sp>
          <p:nvSpPr>
            <p:cNvPr id="11" name="TextBox 10">
              <a:extLst>
                <a:ext uri="{FF2B5EF4-FFF2-40B4-BE49-F238E27FC236}">
                  <a16:creationId xmlns:a16="http://schemas.microsoft.com/office/drawing/2014/main" id="{E0886516-6781-4907-BEE6-F0273BAF2066}"/>
                </a:ext>
              </a:extLst>
            </p:cNvPr>
            <p:cNvSpPr txBox="1"/>
            <p:nvPr/>
          </p:nvSpPr>
          <p:spPr>
            <a:xfrm>
              <a:off x="2943552" y="5132588"/>
              <a:ext cx="4112156" cy="369332"/>
            </a:xfrm>
            <a:prstGeom prst="rect">
              <a:avLst/>
            </a:prstGeom>
            <a:noFill/>
          </p:spPr>
          <p:txBody>
            <a:bodyPr wrap="square">
              <a:spAutoFit/>
            </a:bodyPr>
            <a:lstStyle/>
            <a:p>
              <a:r>
                <a:rPr lang="en-GB" dirty="0">
                  <a:solidFill>
                    <a:srgbClr val="434343"/>
                  </a:solidFill>
                  <a:latin typeface="Poppins Medium"/>
                  <a:ea typeface="Poppins Medium"/>
                  <a:cs typeface="Poppins Medium"/>
                  <a:sym typeface="Poppins Medium"/>
                  <a:hlinkClick r:id="rId2"/>
                </a:rPr>
                <a:t>Tableau dashboard</a:t>
              </a:r>
              <a:r>
                <a:rPr lang="en-GB" dirty="0">
                  <a:latin typeface="Poppins" panose="00000500000000000000" pitchFamily="2" charset="0"/>
                  <a:cs typeface="Poppins" panose="00000500000000000000" pitchFamily="2" charset="0"/>
                </a:rPr>
                <a:t> </a:t>
              </a:r>
              <a:endParaRPr lang="en-GB" dirty="0"/>
            </a:p>
          </p:txBody>
        </p:sp>
        <p:pic>
          <p:nvPicPr>
            <p:cNvPr id="13" name="Graphic 12" descr="Bar graph with upward trend with solid fill">
              <a:extLst>
                <a:ext uri="{FF2B5EF4-FFF2-40B4-BE49-F238E27FC236}">
                  <a16:creationId xmlns:a16="http://schemas.microsoft.com/office/drawing/2014/main" id="{DE760131-D1B9-42E6-B0D3-5B49C7C091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7076" y="4707924"/>
              <a:ext cx="914400" cy="914400"/>
            </a:xfrm>
            <a:prstGeom prst="rect">
              <a:avLst/>
            </a:prstGeom>
          </p:spPr>
        </p:pic>
      </p:grpSp>
      <p:pic>
        <p:nvPicPr>
          <p:cNvPr id="17" name="Graphic 16" descr="Bullseye with solid fill">
            <a:extLst>
              <a:ext uri="{FF2B5EF4-FFF2-40B4-BE49-F238E27FC236}">
                <a16:creationId xmlns:a16="http://schemas.microsoft.com/office/drawing/2014/main" id="{D9B2585F-6FBC-4CC6-BE86-6F9B006BFE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760" y="1951500"/>
            <a:ext cx="540000" cy="540000"/>
          </a:xfrm>
          <a:prstGeom prst="rect">
            <a:avLst/>
          </a:prstGeom>
        </p:spPr>
      </p:pic>
      <p:pic>
        <p:nvPicPr>
          <p:cNvPr id="19" name="Graphic 18" descr="Badge Tick1 with solid fill">
            <a:extLst>
              <a:ext uri="{FF2B5EF4-FFF2-40B4-BE49-F238E27FC236}">
                <a16:creationId xmlns:a16="http://schemas.microsoft.com/office/drawing/2014/main" id="{8190240B-9836-4A61-9580-4F023004C7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4869" y="1946454"/>
            <a:ext cx="540000" cy="540000"/>
          </a:xfrm>
          <a:prstGeom prst="rect">
            <a:avLst/>
          </a:prstGeom>
        </p:spPr>
      </p:pic>
      <p:pic>
        <p:nvPicPr>
          <p:cNvPr id="21" name="Graphic 20" descr="Badge Cross with solid fill">
            <a:extLst>
              <a:ext uri="{FF2B5EF4-FFF2-40B4-BE49-F238E27FC236}">
                <a16:creationId xmlns:a16="http://schemas.microsoft.com/office/drawing/2014/main" id="{B898BFBC-8F79-406B-ACEE-260A27AA3F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2361" y="1973649"/>
            <a:ext cx="540000" cy="540000"/>
          </a:xfrm>
          <a:prstGeom prst="rect">
            <a:avLst/>
          </a:prstGeom>
        </p:spPr>
      </p:pic>
    </p:spTree>
    <p:extLst>
      <p:ext uri="{BB962C8B-B14F-4D97-AF65-F5344CB8AC3E}">
        <p14:creationId xmlns:p14="http://schemas.microsoft.com/office/powerpoint/2010/main" val="216775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normAutofit/>
          </a:bodyPr>
          <a:lstStyle/>
          <a:p>
            <a:pPr algn="l"/>
            <a:r>
              <a:rPr lang="en-GB" sz="4000" b="1" dirty="0">
                <a:solidFill>
                  <a:schemeClr val="tx1"/>
                </a:solidFill>
                <a:latin typeface="Poppins"/>
                <a:ea typeface="Poppins"/>
                <a:cs typeface="Poppins"/>
                <a:sym typeface="Poppins"/>
              </a:rPr>
              <a:t>Data cleaning / preparation</a:t>
            </a:r>
            <a:endParaRPr lang="en-GB" dirty="0">
              <a:solidFill>
                <a:schemeClr val="tx1"/>
              </a:solidFill>
            </a:endParaRPr>
          </a:p>
        </p:txBody>
      </p:sp>
      <p:sp>
        <p:nvSpPr>
          <p:cNvPr id="17" name="Content Placeholder 16">
            <a:extLst>
              <a:ext uri="{FF2B5EF4-FFF2-40B4-BE49-F238E27FC236}">
                <a16:creationId xmlns:a16="http://schemas.microsoft.com/office/drawing/2014/main" id="{C9EFC526-23F0-443B-A082-99310CC8EC14}"/>
              </a:ext>
            </a:extLst>
          </p:cNvPr>
          <p:cNvSpPr>
            <a:spLocks noGrp="1"/>
          </p:cNvSpPr>
          <p:nvPr>
            <p:ph sz="half" idx="1"/>
          </p:nvPr>
        </p:nvSpPr>
        <p:spPr>
          <a:xfrm>
            <a:off x="913796" y="1732449"/>
            <a:ext cx="4659102" cy="4058750"/>
          </a:xfrm>
        </p:spPr>
        <p:txBody>
          <a:bodyPr>
            <a:normAutofit/>
          </a:bodyPr>
          <a:lstStyle/>
          <a:p>
            <a:pPr marL="90170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Dropped 9 columns containing either unique values, redundant or inappropriate info</a:t>
            </a:r>
          </a:p>
          <a:p>
            <a:pPr marL="90170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Encoded the categorical columns values: ‘Category’, ‘Brand’</a:t>
            </a:r>
          </a:p>
          <a:p>
            <a:pPr marL="90170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Transformed the object columns values (‘details’ and ‘how to use’) to count the length of strings </a:t>
            </a: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‘ingredients’ column was encoded to show known or unknown</a:t>
            </a:r>
          </a:p>
          <a:p>
            <a:pPr marL="90170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The ‘rating’ imbalanced target was transformed with oversample and undersample methods</a:t>
            </a:r>
          </a:p>
        </p:txBody>
      </p:sp>
      <p:graphicFrame>
        <p:nvGraphicFramePr>
          <p:cNvPr id="8" name="Table 7">
            <a:extLst>
              <a:ext uri="{FF2B5EF4-FFF2-40B4-BE49-F238E27FC236}">
                <a16:creationId xmlns:a16="http://schemas.microsoft.com/office/drawing/2014/main" id="{07A19DF8-8E5F-467E-ACF9-EAC0DB62E3AA}"/>
              </a:ext>
            </a:extLst>
          </p:cNvPr>
          <p:cNvGraphicFramePr>
            <a:graphicFrameLocks noGrp="1"/>
          </p:cNvGraphicFramePr>
          <p:nvPr>
            <p:extLst>
              <p:ext uri="{D42A27DB-BD31-4B8C-83A1-F6EECF244321}">
                <p14:modId xmlns:p14="http://schemas.microsoft.com/office/powerpoint/2010/main" val="4263827375"/>
              </p:ext>
            </p:extLst>
          </p:nvPr>
        </p:nvGraphicFramePr>
        <p:xfrm>
          <a:off x="7367565" y="2531762"/>
          <a:ext cx="3492221" cy="3549196"/>
        </p:xfrm>
        <a:graphic>
          <a:graphicData uri="http://schemas.openxmlformats.org/drawingml/2006/table">
            <a:tbl>
              <a:tblPr>
                <a:tableStyleId>{E929F9F4-4A8F-4326-A1B4-22849713DDAB}</a:tableStyleId>
              </a:tblPr>
              <a:tblGrid>
                <a:gridCol w="791991">
                  <a:extLst>
                    <a:ext uri="{9D8B030D-6E8A-4147-A177-3AD203B41FA5}">
                      <a16:colId xmlns:a16="http://schemas.microsoft.com/office/drawing/2014/main" val="513191193"/>
                    </a:ext>
                  </a:extLst>
                </a:gridCol>
                <a:gridCol w="1220152">
                  <a:extLst>
                    <a:ext uri="{9D8B030D-6E8A-4147-A177-3AD203B41FA5}">
                      <a16:colId xmlns:a16="http://schemas.microsoft.com/office/drawing/2014/main" val="2161388000"/>
                    </a:ext>
                  </a:extLst>
                </a:gridCol>
                <a:gridCol w="1480078">
                  <a:extLst>
                    <a:ext uri="{9D8B030D-6E8A-4147-A177-3AD203B41FA5}">
                      <a16:colId xmlns:a16="http://schemas.microsoft.com/office/drawing/2014/main" val="3955179443"/>
                    </a:ext>
                  </a:extLst>
                </a:gridCol>
              </a:tblGrid>
              <a:tr h="512195">
                <a:tc>
                  <a:txBody>
                    <a:bodyPr/>
                    <a:lstStyle/>
                    <a:p>
                      <a:pPr algn="ctr" fontAlgn="b"/>
                      <a:r>
                        <a:rPr lang="en-GB" sz="1400" u="none" strike="noStrike" dirty="0">
                          <a:effectLst/>
                          <a:latin typeface="Poppins" panose="00000500000000000000" pitchFamily="2" charset="0"/>
                          <a:cs typeface="Poppins" panose="00000500000000000000" pitchFamily="2" charset="0"/>
                        </a:rPr>
                        <a:t>Rating</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ctr">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Distribution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US" sz="1400" b="0" i="0" u="none" strike="noStrike" dirty="0">
                          <a:solidFill>
                            <a:schemeClr val="tx1"/>
                          </a:solidFill>
                          <a:effectLst/>
                          <a:latin typeface="Poppins" panose="00000500000000000000" pitchFamily="2" charset="0"/>
                          <a:cs typeface="Poppins" panose="00000500000000000000" pitchFamily="2" charset="0"/>
                        </a:rPr>
                        <a:t>A</a:t>
                      </a:r>
                      <a:r>
                        <a:rPr lang="en-GB" sz="1400" b="0" i="0" u="none" strike="noStrike" dirty="0">
                          <a:solidFill>
                            <a:schemeClr val="tx1"/>
                          </a:solidFill>
                          <a:effectLst/>
                          <a:latin typeface="Poppins" panose="00000500000000000000" pitchFamily="2" charset="0"/>
                          <a:cs typeface="Poppins" panose="00000500000000000000" pitchFamily="2" charset="0"/>
                        </a:rPr>
                        <a:t>fter balancing</a:t>
                      </a:r>
                    </a:p>
                  </a:txBody>
                  <a:tcPr marL="6350" marR="6350" marT="6350" marB="0" anchor="ctr">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2354721331"/>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0.0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398</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a:effectLst/>
                          <a:latin typeface="Poppins" panose="00000500000000000000" pitchFamily="2" charset="0"/>
                          <a:cs typeface="Poppins" panose="00000500000000000000" pitchFamily="2" charset="0"/>
                        </a:rPr>
                        <a:t>3527</a:t>
                      </a:r>
                      <a:endParaRPr lang="en-GB" sz="1400" b="0" i="0" u="none" strike="noStrike">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141896528"/>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1.0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23</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a:effectLst/>
                          <a:latin typeface="Poppins" panose="00000500000000000000" pitchFamily="2" charset="0"/>
                          <a:cs typeface="Poppins" panose="00000500000000000000" pitchFamily="2" charset="0"/>
                        </a:rPr>
                        <a:t>3527</a:t>
                      </a:r>
                      <a:endParaRPr lang="en-GB" sz="1400" b="0" i="0" u="none" strike="noStrike">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1521005850"/>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1.5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9</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3076639246"/>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2.0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39</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1038517875"/>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2.5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88</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3224869430"/>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3.0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308</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2928469158"/>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3.5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1051</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592869240"/>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4.0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2853</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3368895934"/>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4.5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2938619713"/>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5.0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872</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3468383184"/>
                  </a:ext>
                </a:extLst>
              </a:tr>
              <a:tr h="276091">
                <a:tc>
                  <a:txBody>
                    <a:bodyPr/>
                    <a:lstStyle/>
                    <a:p>
                      <a:pPr algn="ctr" fontAlgn="b"/>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olid"/>
                      <a:round/>
                      <a:headEnd type="none" w="med" len="med"/>
                      <a:tailEnd type="none" w="med" len="med"/>
                    </a:lnR>
                  </a:tcPr>
                </a:tc>
                <a:tc>
                  <a:txBody>
                    <a:bodyPr/>
                    <a:lstStyle/>
                    <a:p>
                      <a:pPr algn="ctr" fontAlgn="b"/>
                      <a:r>
                        <a:rPr lang="en-US" sz="1400" b="1" i="0" u="none" strike="noStrike" dirty="0">
                          <a:solidFill>
                            <a:schemeClr val="accent1"/>
                          </a:solidFill>
                          <a:effectLst/>
                          <a:latin typeface="Poppins" panose="00000500000000000000" pitchFamily="2" charset="0"/>
                          <a:cs typeface="Poppins" panose="00000500000000000000" pitchFamily="2" charset="0"/>
                        </a:rPr>
                        <a:t>&gt; 9 000 </a:t>
                      </a:r>
                      <a:endParaRPr lang="en-GB" sz="1400" b="1" i="0" u="none" strike="noStrike" dirty="0">
                        <a:solidFill>
                          <a:schemeClr val="accent1"/>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tcPr>
                </a:tc>
                <a:tc>
                  <a:txBody>
                    <a:bodyPr/>
                    <a:lstStyle/>
                    <a:p>
                      <a:pPr algn="ctr" fontAlgn="b"/>
                      <a:r>
                        <a:rPr lang="en-US" sz="1400" b="1" i="0" u="none" strike="noStrike" dirty="0">
                          <a:solidFill>
                            <a:schemeClr val="accent1"/>
                          </a:solidFill>
                          <a:effectLst/>
                          <a:latin typeface="Poppins" panose="00000500000000000000" pitchFamily="2" charset="0"/>
                          <a:cs typeface="Poppins" panose="00000500000000000000" pitchFamily="2" charset="0"/>
                        </a:rPr>
                        <a:t>&gt; 30 000</a:t>
                      </a:r>
                      <a:endParaRPr lang="en-GB" sz="1400" b="1" i="0" u="none" strike="noStrike" dirty="0">
                        <a:solidFill>
                          <a:schemeClr val="accent1"/>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tcPr>
                </a:tc>
                <a:extLst>
                  <a:ext uri="{0D108BD9-81ED-4DB2-BD59-A6C34878D82A}">
                    <a16:rowId xmlns:a16="http://schemas.microsoft.com/office/drawing/2014/main" val="3891329105"/>
                  </a:ext>
                </a:extLst>
              </a:tr>
            </a:tbl>
          </a:graphicData>
        </a:graphic>
      </p:graphicFrame>
      <p:pic>
        <p:nvPicPr>
          <p:cNvPr id="4" name="Graphic 3" descr="Rubbish with solid fill">
            <a:extLst>
              <a:ext uri="{FF2B5EF4-FFF2-40B4-BE49-F238E27FC236}">
                <a16:creationId xmlns:a16="http://schemas.microsoft.com/office/drawing/2014/main" id="{276F14FF-07D0-4673-8A49-272F33009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1662" y="1822834"/>
            <a:ext cx="432000" cy="432000"/>
          </a:xfrm>
          <a:prstGeom prst="rect">
            <a:avLst/>
          </a:prstGeom>
        </p:spPr>
      </p:pic>
      <p:pic>
        <p:nvPicPr>
          <p:cNvPr id="12" name="Graphic 11" descr="Programmer female with solid fill">
            <a:extLst>
              <a:ext uri="{FF2B5EF4-FFF2-40B4-BE49-F238E27FC236}">
                <a16:creationId xmlns:a16="http://schemas.microsoft.com/office/drawing/2014/main" id="{C428B78C-5B2C-4C7B-A2C6-68E34248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662" y="5035378"/>
            <a:ext cx="432000" cy="432000"/>
          </a:xfrm>
          <a:prstGeom prst="rect">
            <a:avLst/>
          </a:prstGeom>
        </p:spPr>
      </p:pic>
      <p:pic>
        <p:nvPicPr>
          <p:cNvPr id="14" name="Graphic 13" descr="Binary with solid fill">
            <a:extLst>
              <a:ext uri="{FF2B5EF4-FFF2-40B4-BE49-F238E27FC236}">
                <a16:creationId xmlns:a16="http://schemas.microsoft.com/office/drawing/2014/main" id="{10447D2B-AB0B-4B0E-B708-C42B1E76C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1662" y="2755800"/>
            <a:ext cx="432000" cy="432000"/>
          </a:xfrm>
          <a:prstGeom prst="rect">
            <a:avLst/>
          </a:prstGeom>
        </p:spPr>
      </p:pic>
      <p:pic>
        <p:nvPicPr>
          <p:cNvPr id="20" name="Graphic 19" descr="Abacus with solid fill">
            <a:extLst>
              <a:ext uri="{FF2B5EF4-FFF2-40B4-BE49-F238E27FC236}">
                <a16:creationId xmlns:a16="http://schemas.microsoft.com/office/drawing/2014/main" id="{3569F607-715E-4828-A70F-464D7D3FB7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1662" y="3664023"/>
            <a:ext cx="432000" cy="432000"/>
          </a:xfrm>
          <a:prstGeom prst="rect">
            <a:avLst/>
          </a:prstGeom>
        </p:spPr>
      </p:pic>
      <p:sp>
        <p:nvSpPr>
          <p:cNvPr id="21" name="Arrow: Curved Left 20">
            <a:extLst>
              <a:ext uri="{FF2B5EF4-FFF2-40B4-BE49-F238E27FC236}">
                <a16:creationId xmlns:a16="http://schemas.microsoft.com/office/drawing/2014/main" id="{DB1E36DF-D43C-4DEF-AD91-1DAC2CE24420}"/>
              </a:ext>
            </a:extLst>
          </p:cNvPr>
          <p:cNvSpPr/>
          <p:nvPr/>
        </p:nvSpPr>
        <p:spPr>
          <a:xfrm rot="16200000">
            <a:off x="9148509" y="1470865"/>
            <a:ext cx="708927" cy="13960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21993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normAutofit/>
          </a:bodyPr>
          <a:lstStyle/>
          <a:p>
            <a:pPr algn="l"/>
            <a:r>
              <a:rPr lang="en-GB" sz="4000" b="1" dirty="0">
                <a:solidFill>
                  <a:schemeClr val="tx1"/>
                </a:solidFill>
                <a:latin typeface="Poppins"/>
                <a:ea typeface="Poppins"/>
                <a:cs typeface="Poppins"/>
                <a:sym typeface="Poppins"/>
              </a:rPr>
              <a:t>Models and results</a:t>
            </a:r>
            <a:endParaRPr lang="en-GB" dirty="0">
              <a:solidFill>
                <a:schemeClr val="tx1"/>
              </a:solidFill>
            </a:endParaRPr>
          </a:p>
        </p:txBody>
      </p:sp>
      <p:graphicFrame>
        <p:nvGraphicFramePr>
          <p:cNvPr id="29" name="Content Placeholder 28">
            <a:extLst>
              <a:ext uri="{FF2B5EF4-FFF2-40B4-BE49-F238E27FC236}">
                <a16:creationId xmlns:a16="http://schemas.microsoft.com/office/drawing/2014/main" id="{EDBEF01D-8274-4C3D-9D64-7442EC3EA014}"/>
              </a:ext>
            </a:extLst>
          </p:cNvPr>
          <p:cNvGraphicFramePr>
            <a:graphicFrameLocks noGrp="1"/>
          </p:cNvGraphicFramePr>
          <p:nvPr>
            <p:ph sz="half" idx="2"/>
            <p:extLst>
              <p:ext uri="{D42A27DB-BD31-4B8C-83A1-F6EECF244321}">
                <p14:modId xmlns:p14="http://schemas.microsoft.com/office/powerpoint/2010/main" val="1132363012"/>
              </p:ext>
            </p:extLst>
          </p:nvPr>
        </p:nvGraphicFramePr>
        <p:xfrm>
          <a:off x="6202363" y="1737502"/>
          <a:ext cx="4500000" cy="3688080"/>
        </p:xfrm>
        <a:graphic>
          <a:graphicData uri="http://schemas.openxmlformats.org/drawingml/2006/table">
            <a:tbl>
              <a:tblPr/>
              <a:tblGrid>
                <a:gridCol w="3111828">
                  <a:extLst>
                    <a:ext uri="{9D8B030D-6E8A-4147-A177-3AD203B41FA5}">
                      <a16:colId xmlns:a16="http://schemas.microsoft.com/office/drawing/2014/main" val="623528337"/>
                    </a:ext>
                  </a:extLst>
                </a:gridCol>
                <a:gridCol w="1388172">
                  <a:extLst>
                    <a:ext uri="{9D8B030D-6E8A-4147-A177-3AD203B41FA5}">
                      <a16:colId xmlns:a16="http://schemas.microsoft.com/office/drawing/2014/main" val="3187663538"/>
                    </a:ext>
                  </a:extLst>
                </a:gridCol>
              </a:tblGrid>
              <a:tr h="372318">
                <a:tc gridSpan="2">
                  <a:txBody>
                    <a:bodyPr/>
                    <a:lstStyle/>
                    <a:p>
                      <a:pPr marL="0" marR="0" algn="ctr" fontAlgn="t">
                        <a:spcBef>
                          <a:spcPts val="0"/>
                        </a:spcBef>
                        <a:spcAft>
                          <a:spcPts val="0"/>
                        </a:spcAft>
                      </a:pPr>
                      <a:r>
                        <a:rPr lang="en-US" sz="1800" b="0" i="0" u="none" strike="noStrike" cap="none" dirty="0">
                          <a:solidFill>
                            <a:sysClr val="windowText" lastClr="000000"/>
                          </a:solidFill>
                          <a:latin typeface="Poppins" panose="00000500000000000000" pitchFamily="2" charset="0"/>
                          <a:cs typeface="Poppins" panose="00000500000000000000" pitchFamily="2" charset="0"/>
                          <a:sym typeface="Arial"/>
                        </a:rPr>
                        <a:t>Unsupervised ML for clustering</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fontAlgn="t">
                        <a:spcBef>
                          <a:spcPts val="0"/>
                        </a:spcBef>
                        <a:spcAft>
                          <a:spcPts val="0"/>
                        </a:spcAft>
                      </a:pPr>
                      <a:endParaRPr lang="en-GB" sz="1100" dirty="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22859854"/>
                  </a:ext>
                </a:extLst>
              </a:tr>
              <a:tr h="583634">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GB" sz="1600" dirty="0">
                          <a:solidFill>
                            <a:schemeClr val="tx1"/>
                          </a:solidFill>
                          <a:effectLst/>
                          <a:latin typeface="Poppins" panose="00000500000000000000" pitchFamily="2" charset="0"/>
                          <a:cs typeface="Poppins" panose="00000500000000000000" pitchFamily="2" charset="0"/>
                        </a:rPr>
                        <a:t>Silhouette Coefficient</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3987593"/>
                  </a:ext>
                </a:extLst>
              </a:tr>
              <a:tr h="342130">
                <a:tc>
                  <a:txBody>
                    <a:bodyPr/>
                    <a:lstStyle/>
                    <a:p>
                      <a:pPr marL="0" marR="0"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Kmeans for 3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0.91</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990513"/>
                  </a:ext>
                </a:extLst>
              </a:tr>
              <a:tr h="342130">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Kmeans for 4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0.87</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348839"/>
                  </a:ext>
                </a:extLst>
              </a:tr>
              <a:tr h="583634">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Agglomerative Clustering</a:t>
                      </a:r>
                    </a:p>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for 3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0.88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531396"/>
                  </a:ext>
                </a:extLst>
              </a:tr>
              <a:tr h="583634">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Agglomerative Clustering</a:t>
                      </a:r>
                    </a:p>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 for 4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0.86</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913007"/>
                  </a:ext>
                </a:extLst>
              </a:tr>
              <a:tr h="342130">
                <a:tc>
                  <a:txBody>
                    <a:bodyPr/>
                    <a:lstStyle/>
                    <a:p>
                      <a:pPr marL="0" marR="0" fontAlgn="t">
                        <a:spcBef>
                          <a:spcPts val="0"/>
                        </a:spcBef>
                        <a:spcAft>
                          <a:spcPts val="0"/>
                        </a:spcAft>
                      </a:pPr>
                      <a:r>
                        <a:rPr lang="en-GB" sz="1600" dirty="0">
                          <a:solidFill>
                            <a:schemeClr val="tx1"/>
                          </a:solidFill>
                          <a:effectLst/>
                          <a:latin typeface="Poppins" panose="00000500000000000000" pitchFamily="2" charset="0"/>
                          <a:cs typeface="Poppins" panose="00000500000000000000" pitchFamily="2" charset="0"/>
                        </a:rPr>
                        <a:t>DBSCAN </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rtl="0" fontAlgn="ctr">
                        <a:spcBef>
                          <a:spcPts val="0"/>
                        </a:spcBef>
                        <a:spcAft>
                          <a:spcPts val="0"/>
                        </a:spcAft>
                        <a:buFontTx/>
                        <a:buNone/>
                      </a:pPr>
                      <a:r>
                        <a:rPr lang="en-US" sz="1600" dirty="0">
                          <a:solidFill>
                            <a:schemeClr val="tx1"/>
                          </a:solidFill>
                          <a:effectLst/>
                          <a:latin typeface="Poppins" panose="00000500000000000000" pitchFamily="2" charset="0"/>
                          <a:cs typeface="Poppins" panose="00000500000000000000" pitchFamily="2" charset="0"/>
                        </a:rPr>
                        <a:t>- 0.45</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2140631"/>
                  </a:ext>
                </a:extLst>
              </a:tr>
              <a:tr h="144000">
                <a:tc>
                  <a:txBody>
                    <a:bodyPr/>
                    <a:lstStyle/>
                    <a:p>
                      <a:pPr marL="0" marR="0" fontAlgn="t">
                        <a:spcBef>
                          <a:spcPts val="0"/>
                        </a:spcBef>
                        <a:spcAft>
                          <a:spcPts val="0"/>
                        </a:spcAft>
                      </a:pPr>
                      <a:endParaRPr lang="en-GB" sz="400" dirty="0">
                        <a:solidFill>
                          <a:schemeClr val="tx1"/>
                        </a:solidFill>
                        <a:effectLst/>
                        <a:latin typeface="Arial" panose="020B0604020202020204" pitchFamily="34" charset="0"/>
                        <a:cs typeface="Arial" panose="020B060402020202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rtl="0" fontAlgn="ctr">
                        <a:spcBef>
                          <a:spcPts val="0"/>
                        </a:spcBef>
                        <a:spcAft>
                          <a:spcPts val="0"/>
                        </a:spcAft>
                        <a:buFontTx/>
                        <a:buNone/>
                      </a:pPr>
                      <a:endParaRPr lang="en-US" sz="400" dirty="0">
                        <a:solidFill>
                          <a:schemeClr val="tx1"/>
                        </a:solidFill>
                        <a:effectLst/>
                        <a:latin typeface="Arial" panose="020B0604020202020204" pitchFamily="34" charset="0"/>
                        <a:cs typeface="Arial" panose="020B0604020202020204" pitchFamily="34" charset="0"/>
                      </a:endParaRP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1145921"/>
                  </a:ext>
                </a:extLst>
              </a:tr>
              <a:tr h="342130">
                <a:tc gridSpan="2">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Elbow method for optimal value of k in Kmeans: 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1" indent="0" algn="ctr" rtl="0" fontAlgn="ctr">
                        <a:spcBef>
                          <a:spcPts val="0"/>
                        </a:spcBef>
                        <a:spcAft>
                          <a:spcPts val="0"/>
                        </a:spcAft>
                        <a:buFontTx/>
                        <a:buNone/>
                      </a:pPr>
                      <a:endParaRPr lang="en-US" sz="1600" dirty="0">
                        <a:solidFill>
                          <a:schemeClr val="tx1"/>
                        </a:solidFill>
                        <a:effectLst/>
                        <a:latin typeface="Poppins" panose="00000500000000000000" pitchFamily="2" charset="0"/>
                        <a:cs typeface="Poppins" panose="00000500000000000000" pitchFamily="2" charset="0"/>
                      </a:endParaRP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9956660"/>
                  </a:ext>
                </a:extLst>
              </a:tr>
            </a:tbl>
          </a:graphicData>
        </a:graphic>
      </p:graphicFrame>
      <p:graphicFrame>
        <p:nvGraphicFramePr>
          <p:cNvPr id="28" name="Content Placeholder 24">
            <a:extLst>
              <a:ext uri="{FF2B5EF4-FFF2-40B4-BE49-F238E27FC236}">
                <a16:creationId xmlns:a16="http://schemas.microsoft.com/office/drawing/2014/main" id="{4328AFBC-B3E6-4A2D-88CD-173CD7CAF04E}"/>
              </a:ext>
            </a:extLst>
          </p:cNvPr>
          <p:cNvGraphicFramePr>
            <a:graphicFrameLocks noGrp="1"/>
          </p:cNvGraphicFramePr>
          <p:nvPr>
            <p:ph sz="half" idx="1"/>
            <p:extLst>
              <p:ext uri="{D42A27DB-BD31-4B8C-83A1-F6EECF244321}">
                <p14:modId xmlns:p14="http://schemas.microsoft.com/office/powerpoint/2010/main" val="2631000222"/>
              </p:ext>
            </p:extLst>
          </p:nvPr>
        </p:nvGraphicFramePr>
        <p:xfrm>
          <a:off x="914400" y="1738262"/>
          <a:ext cx="4374292" cy="3684943"/>
        </p:xfrm>
        <a:graphic>
          <a:graphicData uri="http://schemas.openxmlformats.org/drawingml/2006/table">
            <a:tbl>
              <a:tblPr firstRow="1"/>
              <a:tblGrid>
                <a:gridCol w="3173584">
                  <a:extLst>
                    <a:ext uri="{9D8B030D-6E8A-4147-A177-3AD203B41FA5}">
                      <a16:colId xmlns:a16="http://schemas.microsoft.com/office/drawing/2014/main" val="3380783520"/>
                    </a:ext>
                  </a:extLst>
                </a:gridCol>
                <a:gridCol w="1200708">
                  <a:extLst>
                    <a:ext uri="{9D8B030D-6E8A-4147-A177-3AD203B41FA5}">
                      <a16:colId xmlns:a16="http://schemas.microsoft.com/office/drawing/2014/main" val="3321665944"/>
                    </a:ext>
                  </a:extLst>
                </a:gridCol>
              </a:tblGrid>
              <a:tr h="377681">
                <a:tc gridSpan="2">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sz="1800" dirty="0">
                          <a:solidFill>
                            <a:sysClr val="windowText" lastClr="000000"/>
                          </a:solidFill>
                          <a:latin typeface="Poppins" panose="00000500000000000000" pitchFamily="2" charset="0"/>
                          <a:ea typeface="Poppins Medium"/>
                          <a:cs typeface="Poppins" panose="00000500000000000000" pitchFamily="2" charset="0"/>
                          <a:sym typeface="Poppins Medium"/>
                        </a:rPr>
                        <a:t>Supervised ML for prediction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fontAlgn="t">
                        <a:spcBef>
                          <a:spcPts val="0"/>
                        </a:spcBef>
                        <a:spcAft>
                          <a:spcPts val="0"/>
                        </a:spcAft>
                      </a:pPr>
                      <a:endParaRPr lang="en-US" sz="1100" dirty="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73206387"/>
                  </a:ext>
                </a:extLst>
              </a:tr>
              <a:tr h="592041">
                <a:tc>
                  <a:txBody>
                    <a:bodyPr/>
                    <a:lstStyle/>
                    <a:p>
                      <a:pPr marL="0" marR="0" fontAlgn="t">
                        <a:spcBef>
                          <a:spcPts val="0"/>
                        </a:spcBef>
                        <a:spcAft>
                          <a:spcPts val="0"/>
                        </a:spcAft>
                      </a:pPr>
                      <a:endParaRPr lang="en-GB" sz="1600" dirty="0">
                        <a:solidFill>
                          <a:schemeClr val="tx1"/>
                        </a:solidFill>
                        <a:effectLst/>
                        <a:latin typeface="Poppins" panose="00000500000000000000" pitchFamily="2" charset="0"/>
                        <a:cs typeface="Poppins" panose="00000500000000000000" pitchFamily="2"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accuracy </a:t>
                      </a:r>
                    </a:p>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score</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0322496"/>
                  </a:ext>
                </a:extLst>
              </a:tr>
              <a:tr h="347058">
                <a:tc>
                  <a:txBody>
                    <a:bodyPr/>
                    <a:lstStyle/>
                    <a:p>
                      <a:pPr marL="0" marR="0" fontAlgn="t">
                        <a:spcBef>
                          <a:spcPts val="0"/>
                        </a:spcBef>
                        <a:spcAft>
                          <a:spcPts val="0"/>
                        </a:spcAft>
                      </a:pPr>
                      <a:r>
                        <a:rPr lang="en-GB" sz="1600" dirty="0">
                          <a:solidFill>
                            <a:schemeClr val="tx1"/>
                          </a:solidFill>
                          <a:effectLst/>
                          <a:latin typeface="Poppins" panose="00000500000000000000" pitchFamily="2" charset="0"/>
                          <a:cs typeface="Poppins" panose="00000500000000000000" pitchFamily="2" charset="0"/>
                        </a:rPr>
                        <a:t>Logistic regression </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38 %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495554"/>
                  </a:ext>
                </a:extLst>
              </a:tr>
              <a:tr h="347058">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KNN Classifier (n=5)</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73 %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3661100"/>
                  </a:ext>
                </a:extLst>
              </a:tr>
              <a:tr h="592041">
                <a:tc>
                  <a:txBody>
                    <a:bodyPr/>
                    <a:lstStyle/>
                    <a:p>
                      <a:pPr marL="0" marR="0"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Random Forest Classifier </a:t>
                      </a:r>
                      <a:r>
                        <a:rPr lang="en-US" sz="1600" dirty="0">
                          <a:solidFill>
                            <a:schemeClr val="accent1"/>
                          </a:solidFill>
                          <a:effectLst/>
                          <a:latin typeface="Poppins" panose="00000500000000000000" pitchFamily="2" charset="0"/>
                          <a:cs typeface="Poppins" panose="00000500000000000000" pitchFamily="2" charset="0"/>
                        </a:rPr>
                        <a:t>(estimators 200)</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82 %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9598250"/>
                  </a:ext>
                </a:extLst>
              </a:tr>
              <a:tr h="592041">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Extra Trees Classifier (estim 200,500,1000)</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81 %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7193902"/>
                  </a:ext>
                </a:extLst>
              </a:tr>
              <a:tr h="837023">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TPOT</a:t>
                      </a:r>
                    </a:p>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Random Forest Classifier XGBClassifier</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 </a:t>
                      </a:r>
                    </a:p>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79 % </a:t>
                      </a:r>
                    </a:p>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79 %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3971771"/>
                  </a:ext>
                </a:extLst>
              </a:tr>
            </a:tbl>
          </a:graphicData>
        </a:graphic>
      </p:graphicFrame>
    </p:spTree>
    <p:extLst>
      <p:ext uri="{BB962C8B-B14F-4D97-AF65-F5344CB8AC3E}">
        <p14:creationId xmlns:p14="http://schemas.microsoft.com/office/powerpoint/2010/main" val="70445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normAutofit/>
          </a:bodyPr>
          <a:lstStyle/>
          <a:p>
            <a:pPr algn="l"/>
            <a:r>
              <a:rPr lang="en-GB" sz="4000" b="1" dirty="0">
                <a:solidFill>
                  <a:schemeClr val="tx1"/>
                </a:solidFill>
                <a:latin typeface="Poppins"/>
                <a:ea typeface="Poppins"/>
                <a:cs typeface="Poppins"/>
                <a:sym typeface="Poppins"/>
              </a:rPr>
              <a:t>Models comparison</a:t>
            </a:r>
            <a:endParaRPr lang="en-GB" dirty="0">
              <a:solidFill>
                <a:schemeClr val="tx1"/>
              </a:solidFill>
            </a:endParaRPr>
          </a:p>
        </p:txBody>
      </p:sp>
      <p:sp>
        <p:nvSpPr>
          <p:cNvPr id="3" name="Content Placeholder 2">
            <a:extLst>
              <a:ext uri="{FF2B5EF4-FFF2-40B4-BE49-F238E27FC236}">
                <a16:creationId xmlns:a16="http://schemas.microsoft.com/office/drawing/2014/main" id="{C3ABAA07-4103-4912-BB2D-6A94EF5670F2}"/>
              </a:ext>
            </a:extLst>
          </p:cNvPr>
          <p:cNvSpPr>
            <a:spLocks noGrp="1"/>
          </p:cNvSpPr>
          <p:nvPr>
            <p:ph sz="half" idx="1"/>
          </p:nvPr>
        </p:nvSpPr>
        <p:spPr/>
        <p:txBody>
          <a:bodyPr/>
          <a:lstStyle/>
          <a:p>
            <a:pPr marL="36900" indent="0">
              <a:buNone/>
            </a:pPr>
            <a:r>
              <a:rPr lang="en-US" sz="2000" b="1" dirty="0">
                <a:solidFill>
                  <a:schemeClr val="tx1"/>
                </a:solidFill>
                <a:effectLst/>
                <a:latin typeface="Poppins" panose="00000500000000000000" pitchFamily="2" charset="0"/>
                <a:cs typeface="Poppins" panose="00000500000000000000" pitchFamily="2" charset="0"/>
              </a:rPr>
              <a:t>Random Forest Classifier </a:t>
            </a:r>
            <a:r>
              <a:rPr lang="en-GB" sz="2000" dirty="0">
                <a:solidFill>
                  <a:schemeClr val="tx1"/>
                </a:solidFill>
                <a:effectLst/>
                <a:latin typeface="Poppins" panose="00000500000000000000" pitchFamily="2" charset="0"/>
                <a:cs typeface="Poppins" panose="00000500000000000000" pitchFamily="2" charset="0"/>
              </a:rPr>
              <a:t>contains several decision trees (200) on various subsets of the dataset. It takes the average to improve the predictive accuracy </a:t>
            </a:r>
          </a:p>
        </p:txBody>
      </p:sp>
      <p:sp>
        <p:nvSpPr>
          <p:cNvPr id="5" name="Content Placeholder 4">
            <a:extLst>
              <a:ext uri="{FF2B5EF4-FFF2-40B4-BE49-F238E27FC236}">
                <a16:creationId xmlns:a16="http://schemas.microsoft.com/office/drawing/2014/main" id="{0DCE00DF-4DCF-42E6-84B1-BD84E17DDCD8}"/>
              </a:ext>
            </a:extLst>
          </p:cNvPr>
          <p:cNvSpPr>
            <a:spLocks noGrp="1"/>
          </p:cNvSpPr>
          <p:nvPr>
            <p:ph sz="half" idx="2"/>
          </p:nvPr>
        </p:nvSpPr>
        <p:spPr/>
        <p:txBody>
          <a:bodyPr/>
          <a:lstStyle/>
          <a:p>
            <a:pPr marL="36900" indent="0">
              <a:buNone/>
            </a:pPr>
            <a:r>
              <a:rPr lang="en-US" sz="2000" b="1" dirty="0">
                <a:solidFill>
                  <a:schemeClr val="tx1"/>
                </a:solidFill>
                <a:effectLst/>
                <a:latin typeface="Poppins" panose="00000500000000000000" pitchFamily="2" charset="0"/>
                <a:cs typeface="Poppins" panose="00000500000000000000" pitchFamily="2" charset="0"/>
              </a:rPr>
              <a:t>KMeans </a:t>
            </a:r>
            <a:r>
              <a:rPr lang="en-GB" sz="2000" dirty="0">
                <a:solidFill>
                  <a:schemeClr val="tx1"/>
                </a:solidFill>
                <a:effectLst/>
                <a:latin typeface="Poppins" panose="00000500000000000000" pitchFamily="2" charset="0"/>
                <a:cs typeface="Poppins" panose="00000500000000000000" pitchFamily="2" charset="0"/>
              </a:rPr>
              <a:t>algorithm aims to find groups in the data. It works iteratively to assign each data point to one of the groups based on the features that are provided. Data points are clustered based on feature similarity. </a:t>
            </a:r>
            <a:endParaRPr lang="en-GB" dirty="0">
              <a:solidFill>
                <a:schemeClr val="tx1"/>
              </a:solidFill>
            </a:endParaRPr>
          </a:p>
        </p:txBody>
      </p:sp>
      <p:pic>
        <p:nvPicPr>
          <p:cNvPr id="9" name="Picture 8" descr="Diagram&#10;&#10;Description automatically generated">
            <a:extLst>
              <a:ext uri="{FF2B5EF4-FFF2-40B4-BE49-F238E27FC236}">
                <a16:creationId xmlns:a16="http://schemas.microsoft.com/office/drawing/2014/main" id="{AE8F0420-E861-4973-BB79-1511CD45530E}"/>
              </a:ext>
            </a:extLst>
          </p:cNvPr>
          <p:cNvPicPr>
            <a:picLocks noChangeAspect="1"/>
          </p:cNvPicPr>
          <p:nvPr/>
        </p:nvPicPr>
        <p:blipFill>
          <a:blip r:embed="rId2"/>
          <a:stretch>
            <a:fillRect/>
          </a:stretch>
        </p:blipFill>
        <p:spPr>
          <a:xfrm>
            <a:off x="6351861" y="3960771"/>
            <a:ext cx="4766726" cy="2404605"/>
          </a:xfrm>
          <a:prstGeom prst="rect">
            <a:avLst/>
          </a:prstGeom>
        </p:spPr>
      </p:pic>
      <p:pic>
        <p:nvPicPr>
          <p:cNvPr id="11" name="Picture 10" descr="Diagram&#10;&#10;Description automatically generated">
            <a:extLst>
              <a:ext uri="{FF2B5EF4-FFF2-40B4-BE49-F238E27FC236}">
                <a16:creationId xmlns:a16="http://schemas.microsoft.com/office/drawing/2014/main" id="{124DE71C-ABCE-42C0-8A8D-E30B681C8313}"/>
              </a:ext>
            </a:extLst>
          </p:cNvPr>
          <p:cNvPicPr>
            <a:picLocks noChangeAspect="1"/>
          </p:cNvPicPr>
          <p:nvPr/>
        </p:nvPicPr>
        <p:blipFill>
          <a:blip r:embed="rId3"/>
          <a:stretch>
            <a:fillRect/>
          </a:stretch>
        </p:blipFill>
        <p:spPr>
          <a:xfrm>
            <a:off x="1073413" y="3642535"/>
            <a:ext cx="3808367" cy="2529686"/>
          </a:xfrm>
          <a:prstGeom prst="rect">
            <a:avLst/>
          </a:prstGeom>
        </p:spPr>
      </p:pic>
    </p:spTree>
    <p:extLst>
      <p:ext uri="{BB962C8B-B14F-4D97-AF65-F5344CB8AC3E}">
        <p14:creationId xmlns:p14="http://schemas.microsoft.com/office/powerpoint/2010/main" val="249476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a:xfrm>
            <a:off x="834013" y="1115568"/>
            <a:ext cx="3487616" cy="4626864"/>
          </a:xfrm>
        </p:spPr>
        <p:txBody>
          <a:bodyPr>
            <a:normAutofit/>
          </a:bodyPr>
          <a:lstStyle/>
          <a:p>
            <a:pPr algn="l"/>
            <a:r>
              <a:rPr lang="en-GB" sz="3600" b="1" dirty="0">
                <a:latin typeface="Poppins"/>
                <a:ea typeface="Poppins"/>
                <a:cs typeface="Poppins"/>
                <a:sym typeface="Poppins"/>
              </a:rPr>
              <a:t>Main results</a:t>
            </a:r>
          </a:p>
        </p:txBody>
      </p:sp>
      <p:cxnSp>
        <p:nvCxnSpPr>
          <p:cNvPr id="43" name="Straight Connector 4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C9EFC526-23F0-443B-A082-99310CC8EC14}"/>
              </a:ext>
            </a:extLst>
          </p:cNvPr>
          <p:cNvSpPr>
            <a:spLocks noGrp="1"/>
          </p:cNvSpPr>
          <p:nvPr>
            <p:ph idx="1"/>
          </p:nvPr>
        </p:nvSpPr>
        <p:spPr>
          <a:xfrm>
            <a:off x="5105397" y="793630"/>
            <a:ext cx="6513351" cy="2860233"/>
          </a:xfrm>
        </p:spPr>
        <p:txBody>
          <a:bodyPr anchor="ctr">
            <a:normAutofit/>
          </a:bodyPr>
          <a:lstStyle/>
          <a:p>
            <a:pPr marL="901700" marR="0" lvl="0" indent="-4763" defTabSz="914400" rtl="0" eaLnBrk="1" fontAlgn="auto" latinLnBrk="0" hangingPunct="1">
              <a:lnSpc>
                <a:spcPct val="90000"/>
              </a:lnSpc>
              <a:spcBef>
                <a:spcPts val="0"/>
              </a:spcBef>
              <a:buClr>
                <a:srgbClr val="595959"/>
              </a:buClr>
              <a:buSzPts val="1400"/>
              <a:buFont typeface="Arial"/>
              <a:buNone/>
              <a:tabLst/>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	In the Exploratory data analysis we observed </a:t>
            </a:r>
          </a:p>
          <a:p>
            <a:pPr marL="1260475" lvl="1" indent="0" defTabSz="914400">
              <a:lnSpc>
                <a:spcPct val="90000"/>
              </a:lnSpc>
              <a:spcBef>
                <a:spcPts val="0"/>
              </a:spcBef>
              <a:buClr>
                <a:srgbClr val="595959"/>
              </a:buClr>
              <a:buSzPts val="1400"/>
              <a:buNone/>
              <a:defRPr/>
            </a:pPr>
            <a:r>
              <a:rPr lang="en-GB" sz="1900" kern="0" dirty="0">
                <a:ln>
                  <a:noFill/>
                </a:ln>
                <a:effectLst/>
                <a:latin typeface="Poppins" panose="00000500000000000000" pitchFamily="2" charset="0"/>
                <a:cs typeface="Poppins" panose="00000500000000000000" pitchFamily="2" charset="0"/>
                <a:sym typeface="Poppins"/>
              </a:rPr>
              <a:t>the number of review has an impact on the rating (average 300/400)</a:t>
            </a:r>
          </a:p>
          <a:p>
            <a:pPr marL="1244600" indent="-342900" defTabSz="914400">
              <a:lnSpc>
                <a:spcPct val="90000"/>
              </a:lnSpc>
              <a:spcBef>
                <a:spcPts val="0"/>
              </a:spcBef>
              <a:buClr>
                <a:srgbClr val="595959"/>
              </a:buClr>
              <a:buSzPts val="1400"/>
              <a:buFont typeface="Courier New" panose="02070309020205020404" pitchFamily="49" charset="0"/>
              <a:buChar char="o"/>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similarly the number of love is high for best ratings (20k)</a:t>
            </a:r>
          </a:p>
          <a:p>
            <a:pPr marL="1244600" indent="-342900" defTabSz="914400">
              <a:lnSpc>
                <a:spcPct val="90000"/>
              </a:lnSpc>
              <a:spcBef>
                <a:spcPts val="0"/>
              </a:spcBef>
              <a:buClr>
                <a:srgbClr val="595959"/>
              </a:buClr>
              <a:buSzPts val="1400"/>
              <a:buFont typeface="Courier New" panose="02070309020205020404" pitchFamily="49" charset="0"/>
              <a:buChar char="o"/>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Products with good rating show a high proportion of ingredients listed </a:t>
            </a:r>
          </a:p>
        </p:txBody>
      </p:sp>
      <p:grpSp>
        <p:nvGrpSpPr>
          <p:cNvPr id="6" name="Group 5">
            <a:extLst>
              <a:ext uri="{FF2B5EF4-FFF2-40B4-BE49-F238E27FC236}">
                <a16:creationId xmlns:a16="http://schemas.microsoft.com/office/drawing/2014/main" id="{2E527A9B-9828-4B4E-A8A9-2C843D73F5FA}"/>
              </a:ext>
            </a:extLst>
          </p:cNvPr>
          <p:cNvGrpSpPr/>
          <p:nvPr/>
        </p:nvGrpSpPr>
        <p:grpSpPr>
          <a:xfrm>
            <a:off x="5895486" y="1528268"/>
            <a:ext cx="432000" cy="1583965"/>
            <a:chOff x="5895486" y="1528268"/>
            <a:chExt cx="432000" cy="1583965"/>
          </a:xfrm>
        </p:grpSpPr>
        <p:pic>
          <p:nvPicPr>
            <p:cNvPr id="3" name="Graphic 2" descr="Comment Heart with solid fill">
              <a:extLst>
                <a:ext uri="{FF2B5EF4-FFF2-40B4-BE49-F238E27FC236}">
                  <a16:creationId xmlns:a16="http://schemas.microsoft.com/office/drawing/2014/main" id="{AC1C8DB2-C9EC-4960-A025-66A67B2A3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5486" y="2057400"/>
              <a:ext cx="432000" cy="432000"/>
            </a:xfrm>
            <a:prstGeom prst="rect">
              <a:avLst/>
            </a:prstGeom>
          </p:spPr>
        </p:pic>
        <p:pic>
          <p:nvPicPr>
            <p:cNvPr id="16" name="Graphic 15" descr="Megaphone1 with solid fill">
              <a:extLst>
                <a:ext uri="{FF2B5EF4-FFF2-40B4-BE49-F238E27FC236}">
                  <a16:creationId xmlns:a16="http://schemas.microsoft.com/office/drawing/2014/main" id="{0E09329D-83DA-433B-A2C5-142057E9E9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5486" y="1528268"/>
              <a:ext cx="432000" cy="432000"/>
            </a:xfrm>
            <a:prstGeom prst="rect">
              <a:avLst/>
            </a:prstGeom>
          </p:spPr>
        </p:pic>
        <p:pic>
          <p:nvPicPr>
            <p:cNvPr id="27" name="Graphic 26" descr="Beaker with solid fill">
              <a:extLst>
                <a:ext uri="{FF2B5EF4-FFF2-40B4-BE49-F238E27FC236}">
                  <a16:creationId xmlns:a16="http://schemas.microsoft.com/office/drawing/2014/main" id="{878D4D91-F5B0-4E28-AE9F-60A29889F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5486" y="2680233"/>
              <a:ext cx="432000" cy="432000"/>
            </a:xfrm>
            <a:prstGeom prst="rect">
              <a:avLst/>
            </a:prstGeom>
          </p:spPr>
        </p:pic>
      </p:grpSp>
      <p:grpSp>
        <p:nvGrpSpPr>
          <p:cNvPr id="7" name="Group 6">
            <a:extLst>
              <a:ext uri="{FF2B5EF4-FFF2-40B4-BE49-F238E27FC236}">
                <a16:creationId xmlns:a16="http://schemas.microsoft.com/office/drawing/2014/main" id="{B3836EE9-B558-4471-873A-F8E7A53D15DC}"/>
              </a:ext>
            </a:extLst>
          </p:cNvPr>
          <p:cNvGrpSpPr/>
          <p:nvPr/>
        </p:nvGrpSpPr>
        <p:grpSpPr>
          <a:xfrm>
            <a:off x="5285064" y="3653863"/>
            <a:ext cx="6072923" cy="2114425"/>
            <a:chOff x="5285064" y="3653863"/>
            <a:chExt cx="6072923" cy="2114425"/>
          </a:xfrm>
        </p:grpSpPr>
        <p:pic>
          <p:nvPicPr>
            <p:cNvPr id="31" name="Graphic 30" descr="Scissors with solid fill">
              <a:extLst>
                <a:ext uri="{FF2B5EF4-FFF2-40B4-BE49-F238E27FC236}">
                  <a16:creationId xmlns:a16="http://schemas.microsoft.com/office/drawing/2014/main" id="{896DFA54-52C1-49B3-97AC-51AEBF5F48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5463486" y="4537350"/>
              <a:ext cx="540000" cy="540000"/>
            </a:xfrm>
            <a:prstGeom prst="rect">
              <a:avLst/>
            </a:prstGeom>
          </p:spPr>
        </p:pic>
        <p:pic>
          <p:nvPicPr>
            <p:cNvPr id="4" name="Graphic 3" descr="Rating Star with solid fill">
              <a:extLst>
                <a:ext uri="{FF2B5EF4-FFF2-40B4-BE49-F238E27FC236}">
                  <a16:creationId xmlns:a16="http://schemas.microsoft.com/office/drawing/2014/main" id="{7673B707-3F8C-44D7-8923-4442CD1EB1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3486" y="3653863"/>
              <a:ext cx="540000" cy="540000"/>
            </a:xfrm>
            <a:prstGeom prst="rect">
              <a:avLst/>
            </a:prstGeom>
          </p:spPr>
        </p:pic>
        <p:sp>
          <p:nvSpPr>
            <p:cNvPr id="5" name="TextBox 4">
              <a:extLst>
                <a:ext uri="{FF2B5EF4-FFF2-40B4-BE49-F238E27FC236}">
                  <a16:creationId xmlns:a16="http://schemas.microsoft.com/office/drawing/2014/main" id="{F5823FF0-4756-47AC-9B7E-B2A6AC1A5642}"/>
                </a:ext>
              </a:extLst>
            </p:cNvPr>
            <p:cNvSpPr txBox="1"/>
            <p:nvPr/>
          </p:nvSpPr>
          <p:spPr>
            <a:xfrm>
              <a:off x="5285064" y="3653863"/>
              <a:ext cx="6072923" cy="2114425"/>
            </a:xfrm>
            <a:prstGeom prst="rect">
              <a:avLst/>
            </a:prstGeom>
            <a:noFill/>
          </p:spPr>
          <p:txBody>
            <a:bodyPr wrap="square" rtlCol="0">
              <a:spAutoFit/>
            </a:bodyPr>
            <a:lstStyle/>
            <a:p>
              <a:pPr marL="901700" marR="0" lvl="0" indent="0" defTabSz="914400" rtl="0" eaLnBrk="1" fontAlgn="auto" latinLnBrk="0" hangingPunct="1">
                <a:lnSpc>
                  <a:spcPct val="90000"/>
                </a:lnSpc>
                <a:spcBef>
                  <a:spcPts val="0"/>
                </a:spcBef>
                <a:buClr>
                  <a:srgbClr val="595959"/>
                </a:buClr>
                <a:buSzPts val="1400"/>
                <a:buFont typeface="Arial"/>
                <a:buNone/>
                <a:tabLst/>
                <a:defRPr/>
              </a:pPr>
              <a:r>
                <a:rPr kumimoji="0" lang="en-GB" sz="18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The Random Forest Classifier model is able to predict the rating with an accuracy score of 82%</a:t>
              </a:r>
            </a:p>
            <a:p>
              <a:pPr marL="901700" marR="0" lvl="0" indent="0" defTabSz="914400" rtl="0" eaLnBrk="1" fontAlgn="auto" latinLnBrk="0" hangingPunct="1">
                <a:lnSpc>
                  <a:spcPct val="90000"/>
                </a:lnSpc>
                <a:spcBef>
                  <a:spcPts val="0"/>
                </a:spcBef>
                <a:buClr>
                  <a:srgbClr val="595959"/>
                </a:buClr>
                <a:buSzPts val="1400"/>
                <a:buFont typeface="Arial"/>
                <a:buNone/>
                <a:tabLst/>
                <a:defRPr/>
              </a:pPr>
              <a:r>
                <a:rPr kumimoji="0" lang="en-GB" sz="18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The Kmeans model clustered the products in 3 groups; reducing the number of rating from 5 to 3 could simplify the scoring process. </a:t>
              </a:r>
            </a:p>
            <a:p>
              <a:endParaRPr lang="en-GB" dirty="0"/>
            </a:p>
          </p:txBody>
        </p:sp>
      </p:grpSp>
    </p:spTree>
    <p:extLst>
      <p:ext uri="{BB962C8B-B14F-4D97-AF65-F5344CB8AC3E}">
        <p14:creationId xmlns:p14="http://schemas.microsoft.com/office/powerpoint/2010/main" val="172390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TM04033929[[fn=Slate]]</Template>
  <TotalTime>480</TotalTime>
  <Words>574</Words>
  <Application>Microsoft Office PowerPoint</Application>
  <PresentationFormat>Widescreen</PresentationFormat>
  <Paragraphs>147</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Calisto MT</vt:lpstr>
      <vt:lpstr>Courier New</vt:lpstr>
      <vt:lpstr>Poppins</vt:lpstr>
      <vt:lpstr>Poppins Medium</vt:lpstr>
      <vt:lpstr>Wingdings 2</vt:lpstr>
      <vt:lpstr>Slate</vt:lpstr>
      <vt:lpstr>Predict ratings of Sephora website products</vt:lpstr>
      <vt:lpstr>Business case</vt:lpstr>
      <vt:lpstr>Plan</vt:lpstr>
      <vt:lpstr>Data description</vt:lpstr>
      <vt:lpstr>Exploratory data analysis </vt:lpstr>
      <vt:lpstr>Data cleaning / preparation</vt:lpstr>
      <vt:lpstr>Models and results</vt:lpstr>
      <vt:lpstr>Models comparison</vt:lpstr>
      <vt:lpstr>Main results</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ratings of Sephora website products</dc:title>
  <dc:creator>ouykhy@gmail.com</dc:creator>
  <cp:lastModifiedBy>ouykhy@gmail.com</cp:lastModifiedBy>
  <cp:revision>30</cp:revision>
  <dcterms:created xsi:type="dcterms:W3CDTF">2022-02-10T20:28:26Z</dcterms:created>
  <dcterms:modified xsi:type="dcterms:W3CDTF">2022-02-11T14:23:56Z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